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33" r:id="rId1"/>
  </p:sldMasterIdLst>
  <p:sldIdLst>
    <p:sldId id="260" r:id="rId2"/>
    <p:sldId id="261" r:id="rId3"/>
    <p:sldId id="256" r:id="rId4"/>
    <p:sldId id="257" r:id="rId5"/>
    <p:sldId id="258" r:id="rId6"/>
    <p:sldId id="259" r:id="rId7"/>
    <p:sldId id="262" r:id="rId8"/>
    <p:sldId id="263" r:id="rId9"/>
    <p:sldId id="264" r:id="rId10"/>
    <p:sldId id="265" r:id="rId11"/>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Tahoma" pitchFamily="34" charset="0"/>
        <a:ea typeface="+mn-ea"/>
        <a:cs typeface="Arial" charset="0"/>
      </a:defRPr>
    </a:lvl1pPr>
    <a:lvl2pPr marL="457200" algn="l" rtl="0" fontAlgn="base">
      <a:spcBef>
        <a:spcPct val="0"/>
      </a:spcBef>
      <a:spcAft>
        <a:spcPct val="0"/>
      </a:spcAft>
      <a:defRPr kern="1200">
        <a:solidFill>
          <a:schemeClr val="tx1"/>
        </a:solidFill>
        <a:latin typeface="Tahoma" pitchFamily="34" charset="0"/>
        <a:ea typeface="+mn-ea"/>
        <a:cs typeface="Arial" charset="0"/>
      </a:defRPr>
    </a:lvl2pPr>
    <a:lvl3pPr marL="914400" algn="l" rtl="0" fontAlgn="base">
      <a:spcBef>
        <a:spcPct val="0"/>
      </a:spcBef>
      <a:spcAft>
        <a:spcPct val="0"/>
      </a:spcAft>
      <a:defRPr kern="1200">
        <a:solidFill>
          <a:schemeClr val="tx1"/>
        </a:solidFill>
        <a:latin typeface="Tahoma" pitchFamily="34" charset="0"/>
        <a:ea typeface="+mn-ea"/>
        <a:cs typeface="Arial" charset="0"/>
      </a:defRPr>
    </a:lvl3pPr>
    <a:lvl4pPr marL="1371600" algn="l" rtl="0" fontAlgn="base">
      <a:spcBef>
        <a:spcPct val="0"/>
      </a:spcBef>
      <a:spcAft>
        <a:spcPct val="0"/>
      </a:spcAft>
      <a:defRPr kern="1200">
        <a:solidFill>
          <a:schemeClr val="tx1"/>
        </a:solidFill>
        <a:latin typeface="Tahoma" pitchFamily="34" charset="0"/>
        <a:ea typeface="+mn-ea"/>
        <a:cs typeface="Arial" charset="0"/>
      </a:defRPr>
    </a:lvl4pPr>
    <a:lvl5pPr marL="1828800" algn="l" rtl="0" fontAlgn="base">
      <a:spcBef>
        <a:spcPct val="0"/>
      </a:spcBef>
      <a:spcAft>
        <a:spcPct val="0"/>
      </a:spcAft>
      <a:defRPr kern="1200">
        <a:solidFill>
          <a:schemeClr val="tx1"/>
        </a:solidFill>
        <a:latin typeface="Tahoma" pitchFamily="34" charset="0"/>
        <a:ea typeface="+mn-ea"/>
        <a:cs typeface="Arial" charset="0"/>
      </a:defRPr>
    </a:lvl5pPr>
    <a:lvl6pPr marL="2286000" algn="l" defTabSz="914400" rtl="0" eaLnBrk="1" latinLnBrk="0" hangingPunct="1">
      <a:defRPr kern="1200">
        <a:solidFill>
          <a:schemeClr val="tx1"/>
        </a:solidFill>
        <a:latin typeface="Tahoma" pitchFamily="34" charset="0"/>
        <a:ea typeface="+mn-ea"/>
        <a:cs typeface="Arial" charset="0"/>
      </a:defRPr>
    </a:lvl6pPr>
    <a:lvl7pPr marL="2743200" algn="l" defTabSz="914400" rtl="0" eaLnBrk="1" latinLnBrk="0" hangingPunct="1">
      <a:defRPr kern="1200">
        <a:solidFill>
          <a:schemeClr val="tx1"/>
        </a:solidFill>
        <a:latin typeface="Tahoma" pitchFamily="34" charset="0"/>
        <a:ea typeface="+mn-ea"/>
        <a:cs typeface="Arial" charset="0"/>
      </a:defRPr>
    </a:lvl7pPr>
    <a:lvl8pPr marL="3200400" algn="l" defTabSz="914400" rtl="0" eaLnBrk="1" latinLnBrk="0" hangingPunct="1">
      <a:defRPr kern="1200">
        <a:solidFill>
          <a:schemeClr val="tx1"/>
        </a:solidFill>
        <a:latin typeface="Tahoma" pitchFamily="34" charset="0"/>
        <a:ea typeface="+mn-ea"/>
        <a:cs typeface="Arial" charset="0"/>
      </a:defRPr>
    </a:lvl8pPr>
    <a:lvl9pPr marL="3657600" algn="l" defTabSz="914400" rtl="0" eaLnBrk="1" latinLnBrk="0" hangingPunct="1">
      <a:defRPr kern="1200">
        <a:solidFill>
          <a:schemeClr val="tx1"/>
        </a:solidFill>
        <a:latin typeface="Tahoma" pitchFamily="34"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91" autoAdjust="0"/>
    <p:restoredTop sz="94667" autoAdjust="0"/>
  </p:normalViewPr>
  <p:slideViewPr>
    <p:cSldViewPr>
      <p:cViewPr varScale="1">
        <p:scale>
          <a:sx n="70" d="100"/>
          <a:sy n="70" d="100"/>
        </p:scale>
        <p:origin x="-852" y="-108"/>
      </p:cViewPr>
      <p:guideLst>
        <p:guide orient="horz" pos="2160"/>
        <p:guide pos="2880"/>
      </p:guideLst>
    </p:cSldViewPr>
  </p:slideViewPr>
  <p:outlineViewPr>
    <p:cViewPr>
      <p:scale>
        <a:sx n="33" d="100"/>
        <a:sy n="33" d="100"/>
      </p:scale>
      <p:origin x="42" y="4974"/>
    </p:cViewPr>
  </p:outlin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112642" name="Group 2"/>
          <p:cNvGrpSpPr>
            <a:grpSpLocks/>
          </p:cNvGrpSpPr>
          <p:nvPr/>
        </p:nvGrpSpPr>
        <p:grpSpPr bwMode="auto">
          <a:xfrm>
            <a:off x="0" y="6350"/>
            <a:ext cx="9140825" cy="6851650"/>
            <a:chOff x="0" y="4"/>
            <a:chExt cx="5758" cy="4316"/>
          </a:xfrm>
        </p:grpSpPr>
        <p:grpSp>
          <p:nvGrpSpPr>
            <p:cNvPr id="112643" name="Group 3"/>
            <p:cNvGrpSpPr>
              <a:grpSpLocks/>
            </p:cNvGrpSpPr>
            <p:nvPr/>
          </p:nvGrpSpPr>
          <p:grpSpPr bwMode="auto">
            <a:xfrm>
              <a:off x="0" y="1161"/>
              <a:ext cx="5758" cy="3159"/>
              <a:chOff x="0" y="1161"/>
              <a:chExt cx="5758" cy="3159"/>
            </a:xfrm>
          </p:grpSpPr>
          <p:sp>
            <p:nvSpPr>
              <p:cNvPr id="112644" name="Freeform 4"/>
              <p:cNvSpPr>
                <a:spLocks/>
              </p:cNvSpPr>
              <p:nvPr/>
            </p:nvSpPr>
            <p:spPr bwMode="hidden">
              <a:xfrm>
                <a:off x="558" y="1161"/>
                <a:ext cx="5200" cy="3159"/>
              </a:xfrm>
              <a:custGeom>
                <a:avLst/>
                <a:gdLst/>
                <a:ahLst/>
                <a:cxnLst>
                  <a:cxn ang="0">
                    <a:pos x="0" y="3159"/>
                  </a:cxn>
                  <a:cxn ang="0">
                    <a:pos x="5184" y="3159"/>
                  </a:cxn>
                  <a:cxn ang="0">
                    <a:pos x="5184" y="0"/>
                  </a:cxn>
                  <a:cxn ang="0">
                    <a:pos x="0" y="0"/>
                  </a:cxn>
                  <a:cxn ang="0">
                    <a:pos x="0" y="3159"/>
                  </a:cxn>
                  <a:cxn ang="0">
                    <a:pos x="0" y="3159"/>
                  </a:cxn>
                </a:cxnLst>
                <a:rect l="0" t="0" r="r" b="b"/>
                <a:pathLst>
                  <a:path w="5184" h="3159">
                    <a:moveTo>
                      <a:pt x="0" y="3159"/>
                    </a:moveTo>
                    <a:lnTo>
                      <a:pt x="5184" y="3159"/>
                    </a:lnTo>
                    <a:lnTo>
                      <a:pt x="5184" y="0"/>
                    </a:lnTo>
                    <a:lnTo>
                      <a:pt x="0" y="0"/>
                    </a:lnTo>
                    <a:lnTo>
                      <a:pt x="0" y="3159"/>
                    </a:lnTo>
                    <a:lnTo>
                      <a:pt x="0" y="3159"/>
                    </a:lnTo>
                    <a:close/>
                  </a:path>
                </a:pathLst>
              </a:custGeom>
              <a:gradFill rotWithShape="0">
                <a:gsLst>
                  <a:gs pos="0">
                    <a:schemeClr val="bg1"/>
                  </a:gs>
                  <a:gs pos="100000">
                    <a:schemeClr val="bg2"/>
                  </a:gs>
                </a:gsLst>
                <a:lin ang="0" scaled="1"/>
              </a:gradFill>
              <a:ln w="9525">
                <a:noFill/>
                <a:round/>
                <a:headEnd/>
                <a:tailEnd/>
              </a:ln>
            </p:spPr>
            <p:txBody>
              <a:bodyPr/>
              <a:lstStyle/>
              <a:p>
                <a:endParaRPr lang="en-US"/>
              </a:p>
            </p:txBody>
          </p:sp>
          <p:sp>
            <p:nvSpPr>
              <p:cNvPr id="112645" name="Freeform 5"/>
              <p:cNvSpPr>
                <a:spLocks/>
              </p:cNvSpPr>
              <p:nvPr/>
            </p:nvSpPr>
            <p:spPr bwMode="hidden">
              <a:xfrm>
                <a:off x="0" y="1161"/>
                <a:ext cx="558" cy="3159"/>
              </a:xfrm>
              <a:custGeom>
                <a:avLst/>
                <a:gdLst/>
                <a:ahLst/>
                <a:cxnLst>
                  <a:cxn ang="0">
                    <a:pos x="0" y="0"/>
                  </a:cxn>
                  <a:cxn ang="0">
                    <a:pos x="0" y="3159"/>
                  </a:cxn>
                  <a:cxn ang="0">
                    <a:pos x="556" y="3159"/>
                  </a:cxn>
                  <a:cxn ang="0">
                    <a:pos x="556" y="0"/>
                  </a:cxn>
                  <a:cxn ang="0">
                    <a:pos x="0" y="0"/>
                  </a:cxn>
                  <a:cxn ang="0">
                    <a:pos x="0" y="0"/>
                  </a:cxn>
                </a:cxnLst>
                <a:rect l="0" t="0" r="r" b="b"/>
                <a:pathLst>
                  <a:path w="556" h="3159">
                    <a:moveTo>
                      <a:pt x="0" y="0"/>
                    </a:moveTo>
                    <a:lnTo>
                      <a:pt x="0" y="3159"/>
                    </a:lnTo>
                    <a:lnTo>
                      <a:pt x="556" y="3159"/>
                    </a:lnTo>
                    <a:lnTo>
                      <a:pt x="556" y="0"/>
                    </a:lnTo>
                    <a:lnTo>
                      <a:pt x="0" y="0"/>
                    </a:lnTo>
                    <a:lnTo>
                      <a:pt x="0" y="0"/>
                    </a:lnTo>
                    <a:close/>
                  </a:path>
                </a:pathLst>
              </a:custGeom>
              <a:gradFill rotWithShape="0">
                <a:gsLst>
                  <a:gs pos="0">
                    <a:schemeClr val="bg1"/>
                  </a:gs>
                  <a:gs pos="100000">
                    <a:schemeClr val="bg2"/>
                  </a:gs>
                </a:gsLst>
                <a:lin ang="5400000" scaled="1"/>
              </a:gradFill>
              <a:ln w="9525">
                <a:noFill/>
                <a:round/>
                <a:headEnd/>
                <a:tailEnd/>
              </a:ln>
            </p:spPr>
            <p:txBody>
              <a:bodyPr/>
              <a:lstStyle/>
              <a:p>
                <a:endParaRPr lang="en-US"/>
              </a:p>
            </p:txBody>
          </p:sp>
        </p:grpSp>
        <p:sp>
          <p:nvSpPr>
            <p:cNvPr id="112646" name="Freeform 6"/>
            <p:cNvSpPr>
              <a:spLocks/>
            </p:cNvSpPr>
            <p:nvPr/>
          </p:nvSpPr>
          <p:spPr bwMode="ltGray">
            <a:xfrm>
              <a:off x="552" y="951"/>
              <a:ext cx="12" cy="420"/>
            </a:xfrm>
            <a:custGeom>
              <a:avLst/>
              <a:gdLst/>
              <a:ahLst/>
              <a:cxnLst>
                <a:cxn ang="0">
                  <a:pos x="0" y="0"/>
                </a:cxn>
                <a:cxn ang="0">
                  <a:pos x="0" y="420"/>
                </a:cxn>
                <a:cxn ang="0">
                  <a:pos x="12" y="420"/>
                </a:cxn>
                <a:cxn ang="0">
                  <a:pos x="12" y="0"/>
                </a:cxn>
                <a:cxn ang="0">
                  <a:pos x="0" y="0"/>
                </a:cxn>
                <a:cxn ang="0">
                  <a:pos x="0" y="0"/>
                </a:cxn>
              </a:cxnLst>
              <a:rect l="0" t="0" r="r" b="b"/>
              <a:pathLst>
                <a:path w="12" h="420">
                  <a:moveTo>
                    <a:pt x="0" y="0"/>
                  </a:moveTo>
                  <a:lnTo>
                    <a:pt x="0" y="420"/>
                  </a:lnTo>
                  <a:lnTo>
                    <a:pt x="12" y="420"/>
                  </a:lnTo>
                  <a:lnTo>
                    <a:pt x="12" y="0"/>
                  </a:lnTo>
                  <a:lnTo>
                    <a:pt x="0" y="0"/>
                  </a:lnTo>
                  <a:lnTo>
                    <a:pt x="0" y="0"/>
                  </a:lnTo>
                  <a:close/>
                </a:path>
              </a:pathLst>
            </a:custGeom>
            <a:gradFill rotWithShape="0">
              <a:gsLst>
                <a:gs pos="0">
                  <a:schemeClr val="accent2"/>
                </a:gs>
                <a:gs pos="50000">
                  <a:schemeClr val="hlink"/>
                </a:gs>
                <a:gs pos="100000">
                  <a:schemeClr val="accent2"/>
                </a:gs>
              </a:gsLst>
              <a:lin ang="5400000" scaled="1"/>
            </a:gradFill>
            <a:ln w="9525">
              <a:noFill/>
              <a:round/>
              <a:headEnd/>
              <a:tailEnd/>
            </a:ln>
          </p:spPr>
          <p:txBody>
            <a:bodyPr/>
            <a:lstStyle/>
            <a:p>
              <a:endParaRPr lang="en-US"/>
            </a:p>
          </p:txBody>
        </p:sp>
        <p:sp>
          <p:nvSpPr>
            <p:cNvPr id="112647" name="Freeform 7"/>
            <p:cNvSpPr>
              <a:spLocks/>
            </p:cNvSpPr>
            <p:nvPr/>
          </p:nvSpPr>
          <p:spPr bwMode="ltGray">
            <a:xfrm>
              <a:off x="767" y="1155"/>
              <a:ext cx="252" cy="12"/>
            </a:xfrm>
            <a:custGeom>
              <a:avLst/>
              <a:gdLst/>
              <a:ahLst/>
              <a:cxnLst>
                <a:cxn ang="0">
                  <a:pos x="251" y="0"/>
                </a:cxn>
                <a:cxn ang="0">
                  <a:pos x="0" y="0"/>
                </a:cxn>
                <a:cxn ang="0">
                  <a:pos x="0" y="12"/>
                </a:cxn>
                <a:cxn ang="0">
                  <a:pos x="251" y="12"/>
                </a:cxn>
                <a:cxn ang="0">
                  <a:pos x="251" y="0"/>
                </a:cxn>
                <a:cxn ang="0">
                  <a:pos x="251" y="0"/>
                </a:cxn>
              </a:cxnLst>
              <a:rect l="0" t="0" r="r" b="b"/>
              <a:pathLst>
                <a:path w="251" h="12">
                  <a:moveTo>
                    <a:pt x="251" y="0"/>
                  </a:moveTo>
                  <a:lnTo>
                    <a:pt x="0" y="0"/>
                  </a:lnTo>
                  <a:lnTo>
                    <a:pt x="0" y="12"/>
                  </a:lnTo>
                  <a:lnTo>
                    <a:pt x="251" y="12"/>
                  </a:lnTo>
                  <a:lnTo>
                    <a:pt x="251" y="0"/>
                  </a:lnTo>
                  <a:lnTo>
                    <a:pt x="251" y="0"/>
                  </a:lnTo>
                  <a:close/>
                </a:path>
              </a:pathLst>
            </a:custGeom>
            <a:gradFill rotWithShape="0">
              <a:gsLst>
                <a:gs pos="0">
                  <a:schemeClr val="accent2"/>
                </a:gs>
                <a:gs pos="100000">
                  <a:schemeClr val="bg2"/>
                </a:gs>
              </a:gsLst>
              <a:lin ang="0" scaled="1"/>
            </a:gradFill>
            <a:ln w="9525">
              <a:noFill/>
              <a:round/>
              <a:headEnd/>
              <a:tailEnd/>
            </a:ln>
          </p:spPr>
          <p:txBody>
            <a:bodyPr/>
            <a:lstStyle/>
            <a:p>
              <a:endParaRPr lang="en-US"/>
            </a:p>
          </p:txBody>
        </p:sp>
        <p:sp>
          <p:nvSpPr>
            <p:cNvPr id="112648" name="Freeform 8"/>
            <p:cNvSpPr>
              <a:spLocks/>
            </p:cNvSpPr>
            <p:nvPr/>
          </p:nvSpPr>
          <p:spPr bwMode="ltGray">
            <a:xfrm>
              <a:off x="0" y="1155"/>
              <a:ext cx="351" cy="12"/>
            </a:xfrm>
            <a:custGeom>
              <a:avLst/>
              <a:gdLst/>
              <a:ahLst/>
              <a:cxnLst>
                <a:cxn ang="0">
                  <a:pos x="0" y="0"/>
                </a:cxn>
                <a:cxn ang="0">
                  <a:pos x="0" y="12"/>
                </a:cxn>
                <a:cxn ang="0">
                  <a:pos x="251" y="12"/>
                </a:cxn>
                <a:cxn ang="0">
                  <a:pos x="251" y="0"/>
                </a:cxn>
                <a:cxn ang="0">
                  <a:pos x="0" y="0"/>
                </a:cxn>
                <a:cxn ang="0">
                  <a:pos x="0" y="0"/>
                </a:cxn>
              </a:cxnLst>
              <a:rect l="0" t="0" r="r" b="b"/>
              <a:pathLst>
                <a:path w="251" h="12">
                  <a:moveTo>
                    <a:pt x="0" y="0"/>
                  </a:moveTo>
                  <a:lnTo>
                    <a:pt x="0" y="12"/>
                  </a:lnTo>
                  <a:lnTo>
                    <a:pt x="251" y="12"/>
                  </a:lnTo>
                  <a:lnTo>
                    <a:pt x="251" y="0"/>
                  </a:lnTo>
                  <a:lnTo>
                    <a:pt x="0" y="0"/>
                  </a:lnTo>
                  <a:lnTo>
                    <a:pt x="0" y="0"/>
                  </a:lnTo>
                  <a:close/>
                </a:path>
              </a:pathLst>
            </a:custGeom>
            <a:gradFill rotWithShape="0">
              <a:gsLst>
                <a:gs pos="0">
                  <a:schemeClr val="bg2"/>
                </a:gs>
                <a:gs pos="100000">
                  <a:schemeClr val="accent2"/>
                </a:gs>
              </a:gsLst>
              <a:lin ang="0" scaled="1"/>
            </a:gradFill>
            <a:ln w="9525">
              <a:noFill/>
              <a:round/>
              <a:headEnd/>
              <a:tailEnd/>
            </a:ln>
          </p:spPr>
          <p:txBody>
            <a:bodyPr/>
            <a:lstStyle/>
            <a:p>
              <a:endParaRPr lang="en-US"/>
            </a:p>
          </p:txBody>
        </p:sp>
        <p:grpSp>
          <p:nvGrpSpPr>
            <p:cNvPr id="112649" name="Group 9"/>
            <p:cNvGrpSpPr>
              <a:grpSpLocks/>
            </p:cNvGrpSpPr>
            <p:nvPr/>
          </p:nvGrpSpPr>
          <p:grpSpPr bwMode="auto">
            <a:xfrm>
              <a:off x="348" y="4"/>
              <a:ext cx="5410" cy="4316"/>
              <a:chOff x="348" y="4"/>
              <a:chExt cx="5410" cy="4316"/>
            </a:xfrm>
          </p:grpSpPr>
          <p:sp>
            <p:nvSpPr>
              <p:cNvPr id="112650" name="Freeform 10"/>
              <p:cNvSpPr>
                <a:spLocks/>
              </p:cNvSpPr>
              <p:nvPr/>
            </p:nvSpPr>
            <p:spPr bwMode="ltGray">
              <a:xfrm>
                <a:off x="552" y="4"/>
                <a:ext cx="12" cy="695"/>
              </a:xfrm>
              <a:custGeom>
                <a:avLst/>
                <a:gdLst/>
                <a:ahLst/>
                <a:cxnLst>
                  <a:cxn ang="0">
                    <a:pos x="12" y="0"/>
                  </a:cxn>
                  <a:cxn ang="0">
                    <a:pos x="0" y="0"/>
                  </a:cxn>
                  <a:cxn ang="0">
                    <a:pos x="0" y="695"/>
                  </a:cxn>
                  <a:cxn ang="0">
                    <a:pos x="12" y="695"/>
                  </a:cxn>
                  <a:cxn ang="0">
                    <a:pos x="12" y="0"/>
                  </a:cxn>
                  <a:cxn ang="0">
                    <a:pos x="12" y="0"/>
                  </a:cxn>
                </a:cxnLst>
                <a:rect l="0" t="0" r="r" b="b"/>
                <a:pathLst>
                  <a:path w="12" h="695">
                    <a:moveTo>
                      <a:pt x="12" y="0"/>
                    </a:moveTo>
                    <a:lnTo>
                      <a:pt x="0" y="0"/>
                    </a:lnTo>
                    <a:lnTo>
                      <a:pt x="0" y="695"/>
                    </a:lnTo>
                    <a:lnTo>
                      <a:pt x="12" y="695"/>
                    </a:lnTo>
                    <a:lnTo>
                      <a:pt x="12" y="0"/>
                    </a:lnTo>
                    <a:lnTo>
                      <a:pt x="12" y="0"/>
                    </a:lnTo>
                    <a:close/>
                  </a:path>
                </a:pathLst>
              </a:custGeom>
              <a:gradFill rotWithShape="0">
                <a:gsLst>
                  <a:gs pos="0">
                    <a:schemeClr val="bg1"/>
                  </a:gs>
                  <a:gs pos="100000">
                    <a:schemeClr val="bg2"/>
                  </a:gs>
                </a:gsLst>
                <a:lin ang="5400000" scaled="1"/>
              </a:gradFill>
              <a:ln w="9525">
                <a:noFill/>
                <a:round/>
                <a:headEnd/>
                <a:tailEnd/>
              </a:ln>
            </p:spPr>
            <p:txBody>
              <a:bodyPr/>
              <a:lstStyle/>
              <a:p>
                <a:endParaRPr lang="en-US"/>
              </a:p>
            </p:txBody>
          </p:sp>
          <p:sp>
            <p:nvSpPr>
              <p:cNvPr id="112651" name="Freeform 11"/>
              <p:cNvSpPr>
                <a:spLocks/>
              </p:cNvSpPr>
              <p:nvPr/>
            </p:nvSpPr>
            <p:spPr bwMode="ltGray">
              <a:xfrm>
                <a:off x="552" y="1623"/>
                <a:ext cx="12" cy="2697"/>
              </a:xfrm>
              <a:custGeom>
                <a:avLst/>
                <a:gdLst/>
                <a:ahLst/>
                <a:cxnLst>
                  <a:cxn ang="0">
                    <a:pos x="0" y="2697"/>
                  </a:cxn>
                  <a:cxn ang="0">
                    <a:pos x="12" y="2697"/>
                  </a:cxn>
                  <a:cxn ang="0">
                    <a:pos x="12" y="0"/>
                  </a:cxn>
                  <a:cxn ang="0">
                    <a:pos x="0" y="0"/>
                  </a:cxn>
                  <a:cxn ang="0">
                    <a:pos x="0" y="2697"/>
                  </a:cxn>
                  <a:cxn ang="0">
                    <a:pos x="0" y="2697"/>
                  </a:cxn>
                </a:cxnLst>
                <a:rect l="0" t="0" r="r" b="b"/>
                <a:pathLst>
                  <a:path w="12" h="2697">
                    <a:moveTo>
                      <a:pt x="0" y="2697"/>
                    </a:moveTo>
                    <a:lnTo>
                      <a:pt x="12" y="2697"/>
                    </a:lnTo>
                    <a:lnTo>
                      <a:pt x="12" y="0"/>
                    </a:lnTo>
                    <a:lnTo>
                      <a:pt x="0" y="0"/>
                    </a:lnTo>
                    <a:lnTo>
                      <a:pt x="0" y="2697"/>
                    </a:lnTo>
                    <a:lnTo>
                      <a:pt x="0" y="2697"/>
                    </a:lnTo>
                    <a:close/>
                  </a:path>
                </a:pathLst>
              </a:custGeom>
              <a:gradFill rotWithShape="0">
                <a:gsLst>
                  <a:gs pos="0">
                    <a:schemeClr val="bg2"/>
                  </a:gs>
                  <a:gs pos="100000">
                    <a:schemeClr val="bg1"/>
                  </a:gs>
                </a:gsLst>
                <a:lin ang="5400000" scaled="1"/>
              </a:gradFill>
              <a:ln w="9525">
                <a:noFill/>
                <a:round/>
                <a:headEnd/>
                <a:tailEnd/>
              </a:ln>
            </p:spPr>
            <p:txBody>
              <a:bodyPr/>
              <a:lstStyle/>
              <a:p>
                <a:endParaRPr lang="en-US"/>
              </a:p>
            </p:txBody>
          </p:sp>
          <p:sp>
            <p:nvSpPr>
              <p:cNvPr id="112652" name="Freeform 12"/>
              <p:cNvSpPr>
                <a:spLocks/>
              </p:cNvSpPr>
              <p:nvPr/>
            </p:nvSpPr>
            <p:spPr bwMode="ltGray">
              <a:xfrm>
                <a:off x="1019" y="1155"/>
                <a:ext cx="4739" cy="12"/>
              </a:xfrm>
              <a:custGeom>
                <a:avLst/>
                <a:gdLst/>
                <a:ahLst/>
                <a:cxnLst>
                  <a:cxn ang="0">
                    <a:pos x="4724" y="0"/>
                  </a:cxn>
                  <a:cxn ang="0">
                    <a:pos x="0" y="0"/>
                  </a:cxn>
                  <a:cxn ang="0">
                    <a:pos x="0" y="12"/>
                  </a:cxn>
                  <a:cxn ang="0">
                    <a:pos x="4724" y="12"/>
                  </a:cxn>
                  <a:cxn ang="0">
                    <a:pos x="4724" y="0"/>
                  </a:cxn>
                  <a:cxn ang="0">
                    <a:pos x="4724" y="0"/>
                  </a:cxn>
                </a:cxnLst>
                <a:rect l="0" t="0" r="r" b="b"/>
                <a:pathLst>
                  <a:path w="4724" h="12">
                    <a:moveTo>
                      <a:pt x="4724" y="0"/>
                    </a:moveTo>
                    <a:lnTo>
                      <a:pt x="0" y="0"/>
                    </a:lnTo>
                    <a:lnTo>
                      <a:pt x="0" y="12"/>
                    </a:lnTo>
                    <a:lnTo>
                      <a:pt x="4724" y="12"/>
                    </a:lnTo>
                    <a:lnTo>
                      <a:pt x="4724" y="0"/>
                    </a:lnTo>
                    <a:lnTo>
                      <a:pt x="4724" y="0"/>
                    </a:lnTo>
                    <a:close/>
                  </a:path>
                </a:pathLst>
              </a:custGeom>
              <a:gradFill rotWithShape="0">
                <a:gsLst>
                  <a:gs pos="0">
                    <a:schemeClr val="bg2"/>
                  </a:gs>
                  <a:gs pos="100000">
                    <a:schemeClr val="bg1"/>
                  </a:gs>
                </a:gsLst>
                <a:lin ang="0" scaled="1"/>
              </a:gradFill>
              <a:ln w="9525">
                <a:noFill/>
                <a:round/>
                <a:headEnd/>
                <a:tailEnd/>
              </a:ln>
            </p:spPr>
            <p:txBody>
              <a:bodyPr/>
              <a:lstStyle/>
              <a:p>
                <a:endParaRPr lang="en-US"/>
              </a:p>
            </p:txBody>
          </p:sp>
          <p:sp>
            <p:nvSpPr>
              <p:cNvPr id="112653" name="Freeform 13"/>
              <p:cNvSpPr>
                <a:spLocks/>
              </p:cNvSpPr>
              <p:nvPr/>
            </p:nvSpPr>
            <p:spPr bwMode="ltGray">
              <a:xfrm>
                <a:off x="552" y="1371"/>
                <a:ext cx="12" cy="252"/>
              </a:xfrm>
              <a:custGeom>
                <a:avLst/>
                <a:gdLst/>
                <a:ahLst/>
                <a:cxnLst>
                  <a:cxn ang="0">
                    <a:pos x="0" y="252"/>
                  </a:cxn>
                  <a:cxn ang="0">
                    <a:pos x="12" y="252"/>
                  </a:cxn>
                  <a:cxn ang="0">
                    <a:pos x="12" y="0"/>
                  </a:cxn>
                  <a:cxn ang="0">
                    <a:pos x="0" y="0"/>
                  </a:cxn>
                  <a:cxn ang="0">
                    <a:pos x="0" y="252"/>
                  </a:cxn>
                  <a:cxn ang="0">
                    <a:pos x="0" y="252"/>
                  </a:cxn>
                </a:cxnLst>
                <a:rect l="0" t="0" r="r" b="b"/>
                <a:pathLst>
                  <a:path w="12" h="252">
                    <a:moveTo>
                      <a:pt x="0" y="252"/>
                    </a:moveTo>
                    <a:lnTo>
                      <a:pt x="12" y="252"/>
                    </a:lnTo>
                    <a:lnTo>
                      <a:pt x="12" y="0"/>
                    </a:lnTo>
                    <a:lnTo>
                      <a:pt x="0" y="0"/>
                    </a:lnTo>
                    <a:lnTo>
                      <a:pt x="0" y="252"/>
                    </a:lnTo>
                    <a:lnTo>
                      <a:pt x="0" y="252"/>
                    </a:lnTo>
                    <a:close/>
                  </a:path>
                </a:pathLst>
              </a:custGeom>
              <a:gradFill rotWithShape="0">
                <a:gsLst>
                  <a:gs pos="0">
                    <a:schemeClr val="accent2"/>
                  </a:gs>
                  <a:gs pos="100000">
                    <a:schemeClr val="bg2"/>
                  </a:gs>
                </a:gsLst>
                <a:lin ang="5400000" scaled="1"/>
              </a:gradFill>
              <a:ln w="9525">
                <a:noFill/>
                <a:round/>
                <a:headEnd/>
                <a:tailEnd/>
              </a:ln>
            </p:spPr>
            <p:txBody>
              <a:bodyPr/>
              <a:lstStyle/>
              <a:p>
                <a:endParaRPr lang="en-US"/>
              </a:p>
            </p:txBody>
          </p:sp>
          <p:sp>
            <p:nvSpPr>
              <p:cNvPr id="112654" name="Freeform 14"/>
              <p:cNvSpPr>
                <a:spLocks/>
              </p:cNvSpPr>
              <p:nvPr/>
            </p:nvSpPr>
            <p:spPr bwMode="ltGray">
              <a:xfrm>
                <a:off x="552" y="699"/>
                <a:ext cx="12" cy="252"/>
              </a:xfrm>
              <a:custGeom>
                <a:avLst/>
                <a:gdLst/>
                <a:ahLst/>
                <a:cxnLst>
                  <a:cxn ang="0">
                    <a:pos x="12" y="0"/>
                  </a:cxn>
                  <a:cxn ang="0">
                    <a:pos x="0" y="0"/>
                  </a:cxn>
                  <a:cxn ang="0">
                    <a:pos x="0" y="252"/>
                  </a:cxn>
                  <a:cxn ang="0">
                    <a:pos x="12" y="252"/>
                  </a:cxn>
                  <a:cxn ang="0">
                    <a:pos x="12" y="0"/>
                  </a:cxn>
                  <a:cxn ang="0">
                    <a:pos x="12" y="0"/>
                  </a:cxn>
                </a:cxnLst>
                <a:rect l="0" t="0" r="r" b="b"/>
                <a:pathLst>
                  <a:path w="12" h="252">
                    <a:moveTo>
                      <a:pt x="12" y="0"/>
                    </a:moveTo>
                    <a:lnTo>
                      <a:pt x="0" y="0"/>
                    </a:lnTo>
                    <a:lnTo>
                      <a:pt x="0" y="252"/>
                    </a:lnTo>
                    <a:lnTo>
                      <a:pt x="12" y="252"/>
                    </a:lnTo>
                    <a:lnTo>
                      <a:pt x="12" y="0"/>
                    </a:lnTo>
                    <a:lnTo>
                      <a:pt x="12" y="0"/>
                    </a:lnTo>
                    <a:close/>
                  </a:path>
                </a:pathLst>
              </a:custGeom>
              <a:gradFill rotWithShape="0">
                <a:gsLst>
                  <a:gs pos="0">
                    <a:schemeClr val="bg2"/>
                  </a:gs>
                  <a:gs pos="100000">
                    <a:schemeClr val="accent2"/>
                  </a:gs>
                </a:gsLst>
                <a:lin ang="5400000" scaled="1"/>
              </a:gradFill>
              <a:ln w="9525">
                <a:noFill/>
                <a:round/>
                <a:headEnd/>
                <a:tailEnd/>
              </a:ln>
            </p:spPr>
            <p:txBody>
              <a:bodyPr/>
              <a:lstStyle/>
              <a:p>
                <a:endParaRPr lang="en-US"/>
              </a:p>
            </p:txBody>
          </p:sp>
          <p:sp>
            <p:nvSpPr>
              <p:cNvPr id="112655" name="Freeform 15"/>
              <p:cNvSpPr>
                <a:spLocks/>
              </p:cNvSpPr>
              <p:nvPr/>
            </p:nvSpPr>
            <p:spPr bwMode="ltGray">
              <a:xfrm>
                <a:off x="348" y="1155"/>
                <a:ext cx="419" cy="12"/>
              </a:xfrm>
              <a:custGeom>
                <a:avLst/>
                <a:gdLst/>
                <a:ahLst/>
                <a:cxnLst>
                  <a:cxn ang="0">
                    <a:pos x="0" y="0"/>
                  </a:cxn>
                  <a:cxn ang="0">
                    <a:pos x="0" y="12"/>
                  </a:cxn>
                  <a:cxn ang="0">
                    <a:pos x="418" y="12"/>
                  </a:cxn>
                  <a:cxn ang="0">
                    <a:pos x="418" y="0"/>
                  </a:cxn>
                  <a:cxn ang="0">
                    <a:pos x="0" y="0"/>
                  </a:cxn>
                  <a:cxn ang="0">
                    <a:pos x="0" y="0"/>
                  </a:cxn>
                </a:cxnLst>
                <a:rect l="0" t="0" r="r" b="b"/>
                <a:pathLst>
                  <a:path w="418" h="12">
                    <a:moveTo>
                      <a:pt x="0" y="0"/>
                    </a:moveTo>
                    <a:lnTo>
                      <a:pt x="0" y="12"/>
                    </a:lnTo>
                    <a:lnTo>
                      <a:pt x="418" y="12"/>
                    </a:lnTo>
                    <a:lnTo>
                      <a:pt x="418" y="0"/>
                    </a:lnTo>
                    <a:lnTo>
                      <a:pt x="0" y="0"/>
                    </a:lnTo>
                    <a:lnTo>
                      <a:pt x="0" y="0"/>
                    </a:lnTo>
                    <a:close/>
                  </a:path>
                </a:pathLst>
              </a:custGeom>
              <a:gradFill rotWithShape="0">
                <a:gsLst>
                  <a:gs pos="0">
                    <a:schemeClr val="accent2"/>
                  </a:gs>
                  <a:gs pos="50000">
                    <a:schemeClr val="hlink"/>
                  </a:gs>
                  <a:gs pos="100000">
                    <a:schemeClr val="accent2"/>
                  </a:gs>
                </a:gsLst>
                <a:lin ang="0" scaled="1"/>
              </a:gradFill>
              <a:ln w="9525">
                <a:noFill/>
                <a:round/>
                <a:headEnd/>
                <a:tailEnd/>
              </a:ln>
            </p:spPr>
            <p:txBody>
              <a:bodyPr/>
              <a:lstStyle/>
              <a:p>
                <a:endParaRPr lang="en-US"/>
              </a:p>
            </p:txBody>
          </p:sp>
        </p:grpSp>
      </p:grpSp>
      <p:sp>
        <p:nvSpPr>
          <p:cNvPr id="112656" name="Rectangle 16"/>
          <p:cNvSpPr>
            <a:spLocks noGrp="1" noChangeArrowheads="1"/>
          </p:cNvSpPr>
          <p:nvPr>
            <p:ph type="ctrTitle" sz="quarter"/>
          </p:nvPr>
        </p:nvSpPr>
        <p:spPr>
          <a:xfrm>
            <a:off x="1066800" y="1997075"/>
            <a:ext cx="7086600" cy="1431925"/>
          </a:xfrm>
        </p:spPr>
        <p:txBody>
          <a:bodyPr anchor="b"/>
          <a:lstStyle>
            <a:lvl1pPr>
              <a:defRPr/>
            </a:lvl1pPr>
          </a:lstStyle>
          <a:p>
            <a:r>
              <a:rPr lang="en-US"/>
              <a:t>Click to edit Master title style</a:t>
            </a:r>
          </a:p>
        </p:txBody>
      </p:sp>
      <p:sp>
        <p:nvSpPr>
          <p:cNvPr id="112657" name="Rectangle 17"/>
          <p:cNvSpPr>
            <a:spLocks noGrp="1" noChangeArrowheads="1"/>
          </p:cNvSpPr>
          <p:nvPr>
            <p:ph type="subTitle" sz="quarter" idx="1"/>
          </p:nvPr>
        </p:nvSpPr>
        <p:spPr>
          <a:xfrm>
            <a:off x="1066800" y="3886200"/>
            <a:ext cx="6400800" cy="1752600"/>
          </a:xfrm>
        </p:spPr>
        <p:txBody>
          <a:bodyPr/>
          <a:lstStyle>
            <a:lvl1pPr marL="0" indent="0">
              <a:buFont typeface="Wingdings" pitchFamily="2" charset="2"/>
              <a:buNone/>
              <a:defRPr/>
            </a:lvl1pPr>
          </a:lstStyle>
          <a:p>
            <a:r>
              <a:rPr lang="en-US"/>
              <a:t>Click to edit Master subtitle style</a:t>
            </a:r>
          </a:p>
        </p:txBody>
      </p:sp>
      <p:sp>
        <p:nvSpPr>
          <p:cNvPr id="112658" name="Rectangle 18"/>
          <p:cNvSpPr>
            <a:spLocks noGrp="1" noChangeArrowheads="1"/>
          </p:cNvSpPr>
          <p:nvPr>
            <p:ph type="dt" sz="quarter" idx="2"/>
          </p:nvPr>
        </p:nvSpPr>
        <p:spPr/>
        <p:txBody>
          <a:bodyPr/>
          <a:lstStyle>
            <a:lvl1pPr>
              <a:defRPr/>
            </a:lvl1pPr>
          </a:lstStyle>
          <a:p>
            <a:fld id="{086A1DE2-200D-4B24-A1EB-D20CE09256B6}" type="datetimeFigureOut">
              <a:rPr lang="en-US"/>
              <a:pPr/>
              <a:t>9/30/2011</a:t>
            </a:fld>
            <a:endParaRPr lang="en-US"/>
          </a:p>
        </p:txBody>
      </p:sp>
      <p:sp>
        <p:nvSpPr>
          <p:cNvPr id="112659" name="Rectangle 19"/>
          <p:cNvSpPr>
            <a:spLocks noGrp="1" noChangeArrowheads="1"/>
          </p:cNvSpPr>
          <p:nvPr>
            <p:ph type="ftr" sz="quarter" idx="3"/>
          </p:nvPr>
        </p:nvSpPr>
        <p:spPr>
          <a:xfrm>
            <a:off x="3352800" y="6248400"/>
            <a:ext cx="2895600" cy="457200"/>
          </a:xfrm>
        </p:spPr>
        <p:txBody>
          <a:bodyPr/>
          <a:lstStyle>
            <a:lvl1pPr>
              <a:defRPr/>
            </a:lvl1pPr>
          </a:lstStyle>
          <a:p>
            <a:endParaRPr lang="en-US"/>
          </a:p>
        </p:txBody>
      </p:sp>
      <p:sp>
        <p:nvSpPr>
          <p:cNvPr id="112660" name="Rectangle 20"/>
          <p:cNvSpPr>
            <a:spLocks noGrp="1" noChangeArrowheads="1"/>
          </p:cNvSpPr>
          <p:nvPr>
            <p:ph type="sldNum" sz="quarter" idx="4"/>
          </p:nvPr>
        </p:nvSpPr>
        <p:spPr/>
        <p:txBody>
          <a:bodyPr/>
          <a:lstStyle>
            <a:lvl1pPr>
              <a:defRPr/>
            </a:lvl1pPr>
          </a:lstStyle>
          <a:p>
            <a:fld id="{4E317EAD-D00E-4D29-9E4D-8A149F0B8E11}"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fld id="{49FA0154-52AD-4A10-A8F8-ABC8C90B9390}" type="datetimeFigureOut">
              <a:rPr lang="en-US"/>
              <a:pPr/>
              <a:t>9/30/2011</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014C5A81-0455-4483-B0A6-A10F7D5F4536}"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24650" y="304800"/>
            <a:ext cx="1885950" cy="57912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1066800" y="304800"/>
            <a:ext cx="5505450" cy="57912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fld id="{DF2F7653-F3B1-4B08-A7EC-E23E899340B3}" type="datetimeFigureOut">
              <a:rPr lang="en-US"/>
              <a:pPr/>
              <a:t>9/30/2011</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7F735C36-1899-4CA6-9850-9A5DC2DDE476}"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lvl1pPr>
              <a:defRPr/>
            </a:lvl1pPr>
          </a:lstStyle>
          <a:p>
            <a:fld id="{4C857F2F-CE5D-4644-B7A0-A4ADC579747D}" type="datetimeFigureOut">
              <a:rPr lang="en-US"/>
              <a:pPr/>
              <a:t>9/30/2011</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E15ADC65-14FA-4379-ABFC-A8888602607E}"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fld id="{6F2F461B-7FC2-46B1-BE40-8F81BBA726CA}" type="datetimeFigureOut">
              <a:rPr lang="en-US"/>
              <a:pPr/>
              <a:t>9/30/2011</a:t>
            </a:fld>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8EB88BE7-121C-42E6-B977-2370FB61DA74}"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1066800" y="1981200"/>
            <a:ext cx="36957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914900" y="1981200"/>
            <a:ext cx="36957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lvl1pPr>
              <a:defRPr/>
            </a:lvl1pPr>
          </a:lstStyle>
          <a:p>
            <a:fld id="{3DF868BE-D7CD-45AE-8345-775BBB2A8848}" type="datetimeFigureOut">
              <a:rPr lang="en-US"/>
              <a:pPr/>
              <a:t>9/30/2011</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8D7C7156-610A-48CD-9265-FEC940CB0F79}"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lvl1pPr>
              <a:defRPr/>
            </a:lvl1pPr>
          </a:lstStyle>
          <a:p>
            <a:fld id="{32B8DB93-ECE5-4B7B-970D-947B9E107DC8}" type="datetimeFigureOut">
              <a:rPr lang="en-US"/>
              <a:pPr/>
              <a:t>9/30/2011</a:t>
            </a:fld>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5D354B25-D81F-4938-9E71-BDAD6574E252}"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lvl1pPr>
              <a:defRPr/>
            </a:lvl1pPr>
          </a:lstStyle>
          <a:p>
            <a:fld id="{251C7DFE-5089-415F-8667-31FED9600DE0}" type="datetimeFigureOut">
              <a:rPr lang="en-US"/>
              <a:pPr/>
              <a:t>9/30/2011</a:t>
            </a:fld>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7664E704-2613-4877-A7CC-48958017B7F1}"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fld id="{19F49F15-E2B7-4A6C-A417-677DBC27C41F}" type="datetimeFigureOut">
              <a:rPr lang="en-US"/>
              <a:pPr/>
              <a:t>9/30/2011</a:t>
            </a:fld>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B8424089-57DF-45F5-BBF8-0C36CC633181}"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lvl1pPr>
              <a:defRPr/>
            </a:lvl1pPr>
          </a:lstStyle>
          <a:p>
            <a:fld id="{8A79A9DA-BAE1-471C-888B-E13B84E888E0}" type="datetimeFigureOut">
              <a:rPr lang="en-US"/>
              <a:pPr/>
              <a:t>9/30/2011</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F8F06926-6AFA-4B7D-86C5-D630E75C1519}"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lvl1pPr>
              <a:defRPr/>
            </a:lvl1pPr>
          </a:lstStyle>
          <a:p>
            <a:fld id="{D4D82CD9-C0AE-48F1-8C68-3683549334AA}" type="datetimeFigureOut">
              <a:rPr lang="en-US"/>
              <a:pPr/>
              <a:t>9/30/2011</a:t>
            </a:fld>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5B791E0D-2AA1-48DB-BAAE-551987604E14}"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pSp>
        <p:nvGrpSpPr>
          <p:cNvPr id="111618" name="Group 2"/>
          <p:cNvGrpSpPr>
            <a:grpSpLocks/>
          </p:cNvGrpSpPr>
          <p:nvPr/>
        </p:nvGrpSpPr>
        <p:grpSpPr bwMode="auto">
          <a:xfrm>
            <a:off x="0" y="6350"/>
            <a:ext cx="9140825" cy="6851650"/>
            <a:chOff x="0" y="4"/>
            <a:chExt cx="5758" cy="4316"/>
          </a:xfrm>
        </p:grpSpPr>
        <p:sp>
          <p:nvSpPr>
            <p:cNvPr id="111619" name="Freeform 3"/>
            <p:cNvSpPr>
              <a:spLocks/>
            </p:cNvSpPr>
            <p:nvPr/>
          </p:nvSpPr>
          <p:spPr bwMode="hidden">
            <a:xfrm>
              <a:off x="558" y="1161"/>
              <a:ext cx="5200" cy="3159"/>
            </a:xfrm>
            <a:custGeom>
              <a:avLst/>
              <a:gdLst/>
              <a:ahLst/>
              <a:cxnLst>
                <a:cxn ang="0">
                  <a:pos x="0" y="3159"/>
                </a:cxn>
                <a:cxn ang="0">
                  <a:pos x="5184" y="3159"/>
                </a:cxn>
                <a:cxn ang="0">
                  <a:pos x="5184" y="0"/>
                </a:cxn>
                <a:cxn ang="0">
                  <a:pos x="0" y="0"/>
                </a:cxn>
                <a:cxn ang="0">
                  <a:pos x="0" y="3159"/>
                </a:cxn>
                <a:cxn ang="0">
                  <a:pos x="0" y="3159"/>
                </a:cxn>
              </a:cxnLst>
              <a:rect l="0" t="0" r="r" b="b"/>
              <a:pathLst>
                <a:path w="5184" h="3159">
                  <a:moveTo>
                    <a:pt x="0" y="3159"/>
                  </a:moveTo>
                  <a:lnTo>
                    <a:pt x="5184" y="3159"/>
                  </a:lnTo>
                  <a:lnTo>
                    <a:pt x="5184" y="0"/>
                  </a:lnTo>
                  <a:lnTo>
                    <a:pt x="0" y="0"/>
                  </a:lnTo>
                  <a:lnTo>
                    <a:pt x="0" y="3159"/>
                  </a:lnTo>
                  <a:lnTo>
                    <a:pt x="0" y="3159"/>
                  </a:lnTo>
                  <a:close/>
                </a:path>
              </a:pathLst>
            </a:custGeom>
            <a:gradFill rotWithShape="0">
              <a:gsLst>
                <a:gs pos="0">
                  <a:schemeClr val="bg1"/>
                </a:gs>
                <a:gs pos="100000">
                  <a:schemeClr val="bg2"/>
                </a:gs>
              </a:gsLst>
              <a:lin ang="0" scaled="1"/>
            </a:gradFill>
            <a:ln w="9525">
              <a:noFill/>
              <a:round/>
              <a:headEnd/>
              <a:tailEnd/>
            </a:ln>
          </p:spPr>
          <p:txBody>
            <a:bodyPr/>
            <a:lstStyle/>
            <a:p>
              <a:endParaRPr lang="en-US"/>
            </a:p>
          </p:txBody>
        </p:sp>
        <p:sp>
          <p:nvSpPr>
            <p:cNvPr id="111620" name="Freeform 4"/>
            <p:cNvSpPr>
              <a:spLocks/>
            </p:cNvSpPr>
            <p:nvPr/>
          </p:nvSpPr>
          <p:spPr bwMode="hidden">
            <a:xfrm>
              <a:off x="0" y="1161"/>
              <a:ext cx="558" cy="3159"/>
            </a:xfrm>
            <a:custGeom>
              <a:avLst/>
              <a:gdLst/>
              <a:ahLst/>
              <a:cxnLst>
                <a:cxn ang="0">
                  <a:pos x="0" y="0"/>
                </a:cxn>
                <a:cxn ang="0">
                  <a:pos x="0" y="3159"/>
                </a:cxn>
                <a:cxn ang="0">
                  <a:pos x="556" y="3159"/>
                </a:cxn>
                <a:cxn ang="0">
                  <a:pos x="556" y="0"/>
                </a:cxn>
                <a:cxn ang="0">
                  <a:pos x="0" y="0"/>
                </a:cxn>
                <a:cxn ang="0">
                  <a:pos x="0" y="0"/>
                </a:cxn>
              </a:cxnLst>
              <a:rect l="0" t="0" r="r" b="b"/>
              <a:pathLst>
                <a:path w="556" h="3159">
                  <a:moveTo>
                    <a:pt x="0" y="0"/>
                  </a:moveTo>
                  <a:lnTo>
                    <a:pt x="0" y="3159"/>
                  </a:lnTo>
                  <a:lnTo>
                    <a:pt x="556" y="3159"/>
                  </a:lnTo>
                  <a:lnTo>
                    <a:pt x="556" y="0"/>
                  </a:lnTo>
                  <a:lnTo>
                    <a:pt x="0" y="0"/>
                  </a:lnTo>
                  <a:lnTo>
                    <a:pt x="0" y="0"/>
                  </a:lnTo>
                  <a:close/>
                </a:path>
              </a:pathLst>
            </a:custGeom>
            <a:gradFill rotWithShape="0">
              <a:gsLst>
                <a:gs pos="0">
                  <a:schemeClr val="bg1"/>
                </a:gs>
                <a:gs pos="100000">
                  <a:schemeClr val="bg2"/>
                </a:gs>
              </a:gsLst>
              <a:lin ang="5400000" scaled="1"/>
            </a:gradFill>
            <a:ln w="9525">
              <a:noFill/>
              <a:round/>
              <a:headEnd/>
              <a:tailEnd/>
            </a:ln>
          </p:spPr>
          <p:txBody>
            <a:bodyPr/>
            <a:lstStyle/>
            <a:p>
              <a:endParaRPr lang="en-US"/>
            </a:p>
          </p:txBody>
        </p:sp>
        <p:grpSp>
          <p:nvGrpSpPr>
            <p:cNvPr id="111621" name="Group 5"/>
            <p:cNvGrpSpPr>
              <a:grpSpLocks/>
            </p:cNvGrpSpPr>
            <p:nvPr userDrawn="1"/>
          </p:nvGrpSpPr>
          <p:grpSpPr bwMode="auto">
            <a:xfrm>
              <a:off x="0" y="4"/>
              <a:ext cx="5758" cy="4316"/>
              <a:chOff x="0" y="4"/>
              <a:chExt cx="5758" cy="4316"/>
            </a:xfrm>
          </p:grpSpPr>
          <p:sp>
            <p:nvSpPr>
              <p:cNvPr id="111622" name="Freeform 6"/>
              <p:cNvSpPr>
                <a:spLocks/>
              </p:cNvSpPr>
              <p:nvPr/>
            </p:nvSpPr>
            <p:spPr bwMode="ltGray">
              <a:xfrm>
                <a:off x="552" y="4"/>
                <a:ext cx="12" cy="695"/>
              </a:xfrm>
              <a:custGeom>
                <a:avLst/>
                <a:gdLst/>
                <a:ahLst/>
                <a:cxnLst>
                  <a:cxn ang="0">
                    <a:pos x="12" y="0"/>
                  </a:cxn>
                  <a:cxn ang="0">
                    <a:pos x="0" y="0"/>
                  </a:cxn>
                  <a:cxn ang="0">
                    <a:pos x="0" y="695"/>
                  </a:cxn>
                  <a:cxn ang="0">
                    <a:pos x="12" y="695"/>
                  </a:cxn>
                  <a:cxn ang="0">
                    <a:pos x="12" y="0"/>
                  </a:cxn>
                  <a:cxn ang="0">
                    <a:pos x="12" y="0"/>
                  </a:cxn>
                </a:cxnLst>
                <a:rect l="0" t="0" r="r" b="b"/>
                <a:pathLst>
                  <a:path w="12" h="695">
                    <a:moveTo>
                      <a:pt x="12" y="0"/>
                    </a:moveTo>
                    <a:lnTo>
                      <a:pt x="0" y="0"/>
                    </a:lnTo>
                    <a:lnTo>
                      <a:pt x="0" y="695"/>
                    </a:lnTo>
                    <a:lnTo>
                      <a:pt x="12" y="695"/>
                    </a:lnTo>
                    <a:lnTo>
                      <a:pt x="12" y="0"/>
                    </a:lnTo>
                    <a:lnTo>
                      <a:pt x="12" y="0"/>
                    </a:lnTo>
                    <a:close/>
                  </a:path>
                </a:pathLst>
              </a:custGeom>
              <a:gradFill rotWithShape="0">
                <a:gsLst>
                  <a:gs pos="0">
                    <a:schemeClr val="bg1"/>
                  </a:gs>
                  <a:gs pos="100000">
                    <a:schemeClr val="bg2"/>
                  </a:gs>
                </a:gsLst>
                <a:lin ang="5400000" scaled="1"/>
              </a:gradFill>
              <a:ln w="9525">
                <a:noFill/>
                <a:round/>
                <a:headEnd/>
                <a:tailEnd/>
              </a:ln>
            </p:spPr>
            <p:txBody>
              <a:bodyPr/>
              <a:lstStyle/>
              <a:p>
                <a:endParaRPr lang="en-US"/>
              </a:p>
            </p:txBody>
          </p:sp>
          <p:sp>
            <p:nvSpPr>
              <p:cNvPr id="111623" name="Freeform 7"/>
              <p:cNvSpPr>
                <a:spLocks/>
              </p:cNvSpPr>
              <p:nvPr/>
            </p:nvSpPr>
            <p:spPr bwMode="ltGray">
              <a:xfrm>
                <a:off x="552" y="1623"/>
                <a:ext cx="12" cy="2697"/>
              </a:xfrm>
              <a:custGeom>
                <a:avLst/>
                <a:gdLst/>
                <a:ahLst/>
                <a:cxnLst>
                  <a:cxn ang="0">
                    <a:pos x="0" y="2697"/>
                  </a:cxn>
                  <a:cxn ang="0">
                    <a:pos x="12" y="2697"/>
                  </a:cxn>
                  <a:cxn ang="0">
                    <a:pos x="12" y="0"/>
                  </a:cxn>
                  <a:cxn ang="0">
                    <a:pos x="0" y="0"/>
                  </a:cxn>
                  <a:cxn ang="0">
                    <a:pos x="0" y="2697"/>
                  </a:cxn>
                  <a:cxn ang="0">
                    <a:pos x="0" y="2697"/>
                  </a:cxn>
                </a:cxnLst>
                <a:rect l="0" t="0" r="r" b="b"/>
                <a:pathLst>
                  <a:path w="12" h="2697">
                    <a:moveTo>
                      <a:pt x="0" y="2697"/>
                    </a:moveTo>
                    <a:lnTo>
                      <a:pt x="12" y="2697"/>
                    </a:lnTo>
                    <a:lnTo>
                      <a:pt x="12" y="0"/>
                    </a:lnTo>
                    <a:lnTo>
                      <a:pt x="0" y="0"/>
                    </a:lnTo>
                    <a:lnTo>
                      <a:pt x="0" y="2697"/>
                    </a:lnTo>
                    <a:lnTo>
                      <a:pt x="0" y="2697"/>
                    </a:lnTo>
                    <a:close/>
                  </a:path>
                </a:pathLst>
              </a:custGeom>
              <a:gradFill rotWithShape="0">
                <a:gsLst>
                  <a:gs pos="0">
                    <a:schemeClr val="bg2"/>
                  </a:gs>
                  <a:gs pos="100000">
                    <a:schemeClr val="bg1"/>
                  </a:gs>
                </a:gsLst>
                <a:lin ang="5400000" scaled="1"/>
              </a:gradFill>
              <a:ln w="9525">
                <a:noFill/>
                <a:round/>
                <a:headEnd/>
                <a:tailEnd/>
              </a:ln>
            </p:spPr>
            <p:txBody>
              <a:bodyPr/>
              <a:lstStyle/>
              <a:p>
                <a:endParaRPr lang="en-US"/>
              </a:p>
            </p:txBody>
          </p:sp>
          <p:sp>
            <p:nvSpPr>
              <p:cNvPr id="111624" name="Freeform 8"/>
              <p:cNvSpPr>
                <a:spLocks/>
              </p:cNvSpPr>
              <p:nvPr/>
            </p:nvSpPr>
            <p:spPr bwMode="ltGray">
              <a:xfrm>
                <a:off x="1019" y="1155"/>
                <a:ext cx="4739" cy="12"/>
              </a:xfrm>
              <a:custGeom>
                <a:avLst/>
                <a:gdLst/>
                <a:ahLst/>
                <a:cxnLst>
                  <a:cxn ang="0">
                    <a:pos x="4724" y="0"/>
                  </a:cxn>
                  <a:cxn ang="0">
                    <a:pos x="0" y="0"/>
                  </a:cxn>
                  <a:cxn ang="0">
                    <a:pos x="0" y="12"/>
                  </a:cxn>
                  <a:cxn ang="0">
                    <a:pos x="4724" y="12"/>
                  </a:cxn>
                  <a:cxn ang="0">
                    <a:pos x="4724" y="0"/>
                  </a:cxn>
                  <a:cxn ang="0">
                    <a:pos x="4724" y="0"/>
                  </a:cxn>
                </a:cxnLst>
                <a:rect l="0" t="0" r="r" b="b"/>
                <a:pathLst>
                  <a:path w="4724" h="12">
                    <a:moveTo>
                      <a:pt x="4724" y="0"/>
                    </a:moveTo>
                    <a:lnTo>
                      <a:pt x="0" y="0"/>
                    </a:lnTo>
                    <a:lnTo>
                      <a:pt x="0" y="12"/>
                    </a:lnTo>
                    <a:lnTo>
                      <a:pt x="4724" y="12"/>
                    </a:lnTo>
                    <a:lnTo>
                      <a:pt x="4724" y="0"/>
                    </a:lnTo>
                    <a:lnTo>
                      <a:pt x="4724" y="0"/>
                    </a:lnTo>
                    <a:close/>
                  </a:path>
                </a:pathLst>
              </a:custGeom>
              <a:gradFill rotWithShape="0">
                <a:gsLst>
                  <a:gs pos="0">
                    <a:schemeClr val="bg2"/>
                  </a:gs>
                  <a:gs pos="100000">
                    <a:schemeClr val="bg1"/>
                  </a:gs>
                </a:gsLst>
                <a:lin ang="0" scaled="1"/>
              </a:gradFill>
              <a:ln w="9525">
                <a:noFill/>
                <a:round/>
                <a:headEnd/>
                <a:tailEnd/>
              </a:ln>
            </p:spPr>
            <p:txBody>
              <a:bodyPr/>
              <a:lstStyle/>
              <a:p>
                <a:endParaRPr lang="en-US"/>
              </a:p>
            </p:txBody>
          </p:sp>
          <p:sp>
            <p:nvSpPr>
              <p:cNvPr id="111625" name="Freeform 9"/>
              <p:cNvSpPr>
                <a:spLocks/>
              </p:cNvSpPr>
              <p:nvPr/>
            </p:nvSpPr>
            <p:spPr bwMode="ltGray">
              <a:xfrm>
                <a:off x="552" y="1371"/>
                <a:ext cx="12" cy="252"/>
              </a:xfrm>
              <a:custGeom>
                <a:avLst/>
                <a:gdLst/>
                <a:ahLst/>
                <a:cxnLst>
                  <a:cxn ang="0">
                    <a:pos x="0" y="252"/>
                  </a:cxn>
                  <a:cxn ang="0">
                    <a:pos x="12" y="252"/>
                  </a:cxn>
                  <a:cxn ang="0">
                    <a:pos x="12" y="0"/>
                  </a:cxn>
                  <a:cxn ang="0">
                    <a:pos x="0" y="0"/>
                  </a:cxn>
                  <a:cxn ang="0">
                    <a:pos x="0" y="252"/>
                  </a:cxn>
                  <a:cxn ang="0">
                    <a:pos x="0" y="252"/>
                  </a:cxn>
                </a:cxnLst>
                <a:rect l="0" t="0" r="r" b="b"/>
                <a:pathLst>
                  <a:path w="12" h="252">
                    <a:moveTo>
                      <a:pt x="0" y="252"/>
                    </a:moveTo>
                    <a:lnTo>
                      <a:pt x="12" y="252"/>
                    </a:lnTo>
                    <a:lnTo>
                      <a:pt x="12" y="0"/>
                    </a:lnTo>
                    <a:lnTo>
                      <a:pt x="0" y="0"/>
                    </a:lnTo>
                    <a:lnTo>
                      <a:pt x="0" y="252"/>
                    </a:lnTo>
                    <a:lnTo>
                      <a:pt x="0" y="252"/>
                    </a:lnTo>
                    <a:close/>
                  </a:path>
                </a:pathLst>
              </a:custGeom>
              <a:gradFill rotWithShape="0">
                <a:gsLst>
                  <a:gs pos="0">
                    <a:schemeClr val="accent2"/>
                  </a:gs>
                  <a:gs pos="100000">
                    <a:schemeClr val="bg2"/>
                  </a:gs>
                </a:gsLst>
                <a:lin ang="5400000" scaled="1"/>
              </a:gradFill>
              <a:ln w="9525">
                <a:noFill/>
                <a:round/>
                <a:headEnd/>
                <a:tailEnd/>
              </a:ln>
            </p:spPr>
            <p:txBody>
              <a:bodyPr/>
              <a:lstStyle/>
              <a:p>
                <a:endParaRPr lang="en-US"/>
              </a:p>
            </p:txBody>
          </p:sp>
          <p:sp>
            <p:nvSpPr>
              <p:cNvPr id="111626" name="Freeform 10"/>
              <p:cNvSpPr>
                <a:spLocks/>
              </p:cNvSpPr>
              <p:nvPr/>
            </p:nvSpPr>
            <p:spPr bwMode="ltGray">
              <a:xfrm>
                <a:off x="552" y="699"/>
                <a:ext cx="12" cy="252"/>
              </a:xfrm>
              <a:custGeom>
                <a:avLst/>
                <a:gdLst/>
                <a:ahLst/>
                <a:cxnLst>
                  <a:cxn ang="0">
                    <a:pos x="12" y="0"/>
                  </a:cxn>
                  <a:cxn ang="0">
                    <a:pos x="0" y="0"/>
                  </a:cxn>
                  <a:cxn ang="0">
                    <a:pos x="0" y="252"/>
                  </a:cxn>
                  <a:cxn ang="0">
                    <a:pos x="12" y="252"/>
                  </a:cxn>
                  <a:cxn ang="0">
                    <a:pos x="12" y="0"/>
                  </a:cxn>
                  <a:cxn ang="0">
                    <a:pos x="12" y="0"/>
                  </a:cxn>
                </a:cxnLst>
                <a:rect l="0" t="0" r="r" b="b"/>
                <a:pathLst>
                  <a:path w="12" h="252">
                    <a:moveTo>
                      <a:pt x="12" y="0"/>
                    </a:moveTo>
                    <a:lnTo>
                      <a:pt x="0" y="0"/>
                    </a:lnTo>
                    <a:lnTo>
                      <a:pt x="0" y="252"/>
                    </a:lnTo>
                    <a:lnTo>
                      <a:pt x="12" y="252"/>
                    </a:lnTo>
                    <a:lnTo>
                      <a:pt x="12" y="0"/>
                    </a:lnTo>
                    <a:lnTo>
                      <a:pt x="12" y="0"/>
                    </a:lnTo>
                    <a:close/>
                  </a:path>
                </a:pathLst>
              </a:custGeom>
              <a:gradFill rotWithShape="0">
                <a:gsLst>
                  <a:gs pos="0">
                    <a:schemeClr val="bg2"/>
                  </a:gs>
                  <a:gs pos="100000">
                    <a:schemeClr val="accent2"/>
                  </a:gs>
                </a:gsLst>
                <a:lin ang="5400000" scaled="1"/>
              </a:gradFill>
              <a:ln w="9525">
                <a:noFill/>
                <a:round/>
                <a:headEnd/>
                <a:tailEnd/>
              </a:ln>
            </p:spPr>
            <p:txBody>
              <a:bodyPr/>
              <a:lstStyle/>
              <a:p>
                <a:endParaRPr lang="en-US"/>
              </a:p>
            </p:txBody>
          </p:sp>
          <p:sp>
            <p:nvSpPr>
              <p:cNvPr id="111627" name="Freeform 11"/>
              <p:cNvSpPr>
                <a:spLocks/>
              </p:cNvSpPr>
              <p:nvPr/>
            </p:nvSpPr>
            <p:spPr bwMode="ltGray">
              <a:xfrm>
                <a:off x="552" y="951"/>
                <a:ext cx="12" cy="420"/>
              </a:xfrm>
              <a:custGeom>
                <a:avLst/>
                <a:gdLst/>
                <a:ahLst/>
                <a:cxnLst>
                  <a:cxn ang="0">
                    <a:pos x="0" y="0"/>
                  </a:cxn>
                  <a:cxn ang="0">
                    <a:pos x="0" y="420"/>
                  </a:cxn>
                  <a:cxn ang="0">
                    <a:pos x="12" y="420"/>
                  </a:cxn>
                  <a:cxn ang="0">
                    <a:pos x="12" y="0"/>
                  </a:cxn>
                  <a:cxn ang="0">
                    <a:pos x="0" y="0"/>
                  </a:cxn>
                  <a:cxn ang="0">
                    <a:pos x="0" y="0"/>
                  </a:cxn>
                </a:cxnLst>
                <a:rect l="0" t="0" r="r" b="b"/>
                <a:pathLst>
                  <a:path w="12" h="420">
                    <a:moveTo>
                      <a:pt x="0" y="0"/>
                    </a:moveTo>
                    <a:lnTo>
                      <a:pt x="0" y="420"/>
                    </a:lnTo>
                    <a:lnTo>
                      <a:pt x="12" y="420"/>
                    </a:lnTo>
                    <a:lnTo>
                      <a:pt x="12" y="0"/>
                    </a:lnTo>
                    <a:lnTo>
                      <a:pt x="0" y="0"/>
                    </a:lnTo>
                    <a:lnTo>
                      <a:pt x="0" y="0"/>
                    </a:lnTo>
                    <a:close/>
                  </a:path>
                </a:pathLst>
              </a:custGeom>
              <a:gradFill rotWithShape="0">
                <a:gsLst>
                  <a:gs pos="0">
                    <a:schemeClr val="accent2"/>
                  </a:gs>
                  <a:gs pos="50000">
                    <a:schemeClr val="hlink"/>
                  </a:gs>
                  <a:gs pos="100000">
                    <a:schemeClr val="accent2"/>
                  </a:gs>
                </a:gsLst>
                <a:lin ang="5400000" scaled="1"/>
              </a:gradFill>
              <a:ln w="9525">
                <a:noFill/>
                <a:round/>
                <a:headEnd/>
                <a:tailEnd/>
              </a:ln>
            </p:spPr>
            <p:txBody>
              <a:bodyPr/>
              <a:lstStyle/>
              <a:p>
                <a:endParaRPr lang="en-US"/>
              </a:p>
            </p:txBody>
          </p:sp>
          <p:sp>
            <p:nvSpPr>
              <p:cNvPr id="111628" name="Freeform 12"/>
              <p:cNvSpPr>
                <a:spLocks/>
              </p:cNvSpPr>
              <p:nvPr/>
            </p:nvSpPr>
            <p:spPr bwMode="ltGray">
              <a:xfrm>
                <a:off x="0" y="1155"/>
                <a:ext cx="351" cy="12"/>
              </a:xfrm>
              <a:custGeom>
                <a:avLst/>
                <a:gdLst/>
                <a:ahLst/>
                <a:cxnLst>
                  <a:cxn ang="0">
                    <a:pos x="0" y="0"/>
                  </a:cxn>
                  <a:cxn ang="0">
                    <a:pos x="0" y="12"/>
                  </a:cxn>
                  <a:cxn ang="0">
                    <a:pos x="251" y="12"/>
                  </a:cxn>
                  <a:cxn ang="0">
                    <a:pos x="251" y="0"/>
                  </a:cxn>
                  <a:cxn ang="0">
                    <a:pos x="0" y="0"/>
                  </a:cxn>
                  <a:cxn ang="0">
                    <a:pos x="0" y="0"/>
                  </a:cxn>
                </a:cxnLst>
                <a:rect l="0" t="0" r="r" b="b"/>
                <a:pathLst>
                  <a:path w="251" h="12">
                    <a:moveTo>
                      <a:pt x="0" y="0"/>
                    </a:moveTo>
                    <a:lnTo>
                      <a:pt x="0" y="12"/>
                    </a:lnTo>
                    <a:lnTo>
                      <a:pt x="251" y="12"/>
                    </a:lnTo>
                    <a:lnTo>
                      <a:pt x="251" y="0"/>
                    </a:lnTo>
                    <a:lnTo>
                      <a:pt x="0" y="0"/>
                    </a:lnTo>
                    <a:lnTo>
                      <a:pt x="0" y="0"/>
                    </a:lnTo>
                    <a:close/>
                  </a:path>
                </a:pathLst>
              </a:custGeom>
              <a:gradFill rotWithShape="0">
                <a:gsLst>
                  <a:gs pos="0">
                    <a:schemeClr val="bg2"/>
                  </a:gs>
                  <a:gs pos="100000">
                    <a:schemeClr val="accent2"/>
                  </a:gs>
                </a:gsLst>
                <a:lin ang="0" scaled="1"/>
              </a:gradFill>
              <a:ln w="9525">
                <a:noFill/>
                <a:round/>
                <a:headEnd/>
                <a:tailEnd/>
              </a:ln>
            </p:spPr>
            <p:txBody>
              <a:bodyPr/>
              <a:lstStyle/>
              <a:p>
                <a:endParaRPr lang="en-US"/>
              </a:p>
            </p:txBody>
          </p:sp>
          <p:sp>
            <p:nvSpPr>
              <p:cNvPr id="111629" name="Freeform 13"/>
              <p:cNvSpPr>
                <a:spLocks/>
              </p:cNvSpPr>
              <p:nvPr/>
            </p:nvSpPr>
            <p:spPr bwMode="ltGray">
              <a:xfrm>
                <a:off x="767" y="1155"/>
                <a:ext cx="252" cy="12"/>
              </a:xfrm>
              <a:custGeom>
                <a:avLst/>
                <a:gdLst/>
                <a:ahLst/>
                <a:cxnLst>
                  <a:cxn ang="0">
                    <a:pos x="251" y="0"/>
                  </a:cxn>
                  <a:cxn ang="0">
                    <a:pos x="0" y="0"/>
                  </a:cxn>
                  <a:cxn ang="0">
                    <a:pos x="0" y="12"/>
                  </a:cxn>
                  <a:cxn ang="0">
                    <a:pos x="251" y="12"/>
                  </a:cxn>
                  <a:cxn ang="0">
                    <a:pos x="251" y="0"/>
                  </a:cxn>
                  <a:cxn ang="0">
                    <a:pos x="251" y="0"/>
                  </a:cxn>
                </a:cxnLst>
                <a:rect l="0" t="0" r="r" b="b"/>
                <a:pathLst>
                  <a:path w="251" h="12">
                    <a:moveTo>
                      <a:pt x="251" y="0"/>
                    </a:moveTo>
                    <a:lnTo>
                      <a:pt x="0" y="0"/>
                    </a:lnTo>
                    <a:lnTo>
                      <a:pt x="0" y="12"/>
                    </a:lnTo>
                    <a:lnTo>
                      <a:pt x="251" y="12"/>
                    </a:lnTo>
                    <a:lnTo>
                      <a:pt x="251" y="0"/>
                    </a:lnTo>
                    <a:lnTo>
                      <a:pt x="251" y="0"/>
                    </a:lnTo>
                    <a:close/>
                  </a:path>
                </a:pathLst>
              </a:custGeom>
              <a:gradFill rotWithShape="0">
                <a:gsLst>
                  <a:gs pos="0">
                    <a:schemeClr val="accent2"/>
                  </a:gs>
                  <a:gs pos="100000">
                    <a:schemeClr val="bg2"/>
                  </a:gs>
                </a:gsLst>
                <a:lin ang="0" scaled="1"/>
              </a:gradFill>
              <a:ln w="9525">
                <a:noFill/>
                <a:round/>
                <a:headEnd/>
                <a:tailEnd/>
              </a:ln>
            </p:spPr>
            <p:txBody>
              <a:bodyPr/>
              <a:lstStyle/>
              <a:p>
                <a:endParaRPr lang="en-US"/>
              </a:p>
            </p:txBody>
          </p:sp>
          <p:sp>
            <p:nvSpPr>
              <p:cNvPr id="111630" name="Freeform 14"/>
              <p:cNvSpPr>
                <a:spLocks/>
              </p:cNvSpPr>
              <p:nvPr/>
            </p:nvSpPr>
            <p:spPr bwMode="ltGray">
              <a:xfrm>
                <a:off x="348" y="1155"/>
                <a:ext cx="419" cy="12"/>
              </a:xfrm>
              <a:custGeom>
                <a:avLst/>
                <a:gdLst/>
                <a:ahLst/>
                <a:cxnLst>
                  <a:cxn ang="0">
                    <a:pos x="0" y="0"/>
                  </a:cxn>
                  <a:cxn ang="0">
                    <a:pos x="0" y="12"/>
                  </a:cxn>
                  <a:cxn ang="0">
                    <a:pos x="418" y="12"/>
                  </a:cxn>
                  <a:cxn ang="0">
                    <a:pos x="418" y="0"/>
                  </a:cxn>
                  <a:cxn ang="0">
                    <a:pos x="0" y="0"/>
                  </a:cxn>
                  <a:cxn ang="0">
                    <a:pos x="0" y="0"/>
                  </a:cxn>
                </a:cxnLst>
                <a:rect l="0" t="0" r="r" b="b"/>
                <a:pathLst>
                  <a:path w="418" h="12">
                    <a:moveTo>
                      <a:pt x="0" y="0"/>
                    </a:moveTo>
                    <a:lnTo>
                      <a:pt x="0" y="12"/>
                    </a:lnTo>
                    <a:lnTo>
                      <a:pt x="418" y="12"/>
                    </a:lnTo>
                    <a:lnTo>
                      <a:pt x="418" y="0"/>
                    </a:lnTo>
                    <a:lnTo>
                      <a:pt x="0" y="0"/>
                    </a:lnTo>
                    <a:lnTo>
                      <a:pt x="0" y="0"/>
                    </a:lnTo>
                    <a:close/>
                  </a:path>
                </a:pathLst>
              </a:custGeom>
              <a:gradFill rotWithShape="0">
                <a:gsLst>
                  <a:gs pos="0">
                    <a:schemeClr val="accent2"/>
                  </a:gs>
                  <a:gs pos="50000">
                    <a:schemeClr val="hlink"/>
                  </a:gs>
                  <a:gs pos="100000">
                    <a:schemeClr val="accent2"/>
                  </a:gs>
                </a:gsLst>
                <a:lin ang="0" scaled="1"/>
              </a:gradFill>
              <a:ln w="9525">
                <a:noFill/>
                <a:round/>
                <a:headEnd/>
                <a:tailEnd/>
              </a:ln>
            </p:spPr>
            <p:txBody>
              <a:bodyPr/>
              <a:lstStyle/>
              <a:p>
                <a:endParaRPr lang="en-US"/>
              </a:p>
            </p:txBody>
          </p:sp>
        </p:grpSp>
      </p:grpSp>
      <p:sp>
        <p:nvSpPr>
          <p:cNvPr id="111631" name="Rectangle 15"/>
          <p:cNvSpPr>
            <a:spLocks noGrp="1" noChangeArrowheads="1"/>
          </p:cNvSpPr>
          <p:nvPr>
            <p:ph type="title"/>
          </p:nvPr>
        </p:nvSpPr>
        <p:spPr bwMode="auto">
          <a:xfrm>
            <a:off x="1066800" y="304800"/>
            <a:ext cx="7543800" cy="143192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11632" name="Rectangle 16"/>
          <p:cNvSpPr>
            <a:spLocks noGrp="1" noChangeArrowheads="1"/>
          </p:cNvSpPr>
          <p:nvPr>
            <p:ph type="body" idx="1"/>
          </p:nvPr>
        </p:nvSpPr>
        <p:spPr bwMode="auto">
          <a:xfrm>
            <a:off x="1066800" y="1981200"/>
            <a:ext cx="75438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11633" name="Rectangle 17"/>
          <p:cNvSpPr>
            <a:spLocks noGrp="1" noChangeArrowheads="1"/>
          </p:cNvSpPr>
          <p:nvPr>
            <p:ph type="dt" sz="half" idx="2"/>
          </p:nvPr>
        </p:nvSpPr>
        <p:spPr bwMode="auto">
          <a:xfrm>
            <a:off x="10668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000">
                <a:effectLst>
                  <a:outerShdw blurRad="38100" dist="38100" dir="2700000" algn="tl">
                    <a:srgbClr val="000000"/>
                  </a:outerShdw>
                </a:effectLst>
              </a:defRPr>
            </a:lvl1pPr>
          </a:lstStyle>
          <a:p>
            <a:fld id="{6D2DB1FA-573D-4F1D-838E-F0482B2BE5B5}" type="datetimeFigureOut">
              <a:rPr lang="en-US"/>
              <a:pPr/>
              <a:t>9/30/2011</a:t>
            </a:fld>
            <a:endParaRPr lang="en-US"/>
          </a:p>
        </p:txBody>
      </p:sp>
      <p:sp>
        <p:nvSpPr>
          <p:cNvPr id="111634" name="Rectangle 18"/>
          <p:cNvSpPr>
            <a:spLocks noGrp="1" noChangeArrowheads="1"/>
          </p:cNvSpPr>
          <p:nvPr>
            <p:ph type="ftr" sz="quarter" idx="3"/>
          </p:nvPr>
        </p:nvSpPr>
        <p:spPr bwMode="auto">
          <a:xfrm>
            <a:off x="34290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000">
                <a:effectLst>
                  <a:outerShdw blurRad="38100" dist="38100" dir="2700000" algn="tl">
                    <a:srgbClr val="000000"/>
                  </a:outerShdw>
                </a:effectLst>
              </a:defRPr>
            </a:lvl1pPr>
          </a:lstStyle>
          <a:p>
            <a:endParaRPr lang="en-US"/>
          </a:p>
        </p:txBody>
      </p:sp>
      <p:sp>
        <p:nvSpPr>
          <p:cNvPr id="111635" name="Rectangle 19"/>
          <p:cNvSpPr>
            <a:spLocks noGrp="1" noChangeArrowheads="1"/>
          </p:cNvSpPr>
          <p:nvPr>
            <p:ph type="sldNum" sz="quarter" idx="4"/>
          </p:nvPr>
        </p:nvSpPr>
        <p:spPr bwMode="auto">
          <a:xfrm>
            <a:off x="67056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000">
                <a:effectLst>
                  <a:outerShdw blurRad="38100" dist="38100" dir="2700000" algn="tl">
                    <a:srgbClr val="000000"/>
                  </a:outerShdw>
                </a:effectLst>
              </a:defRPr>
            </a:lvl1pPr>
          </a:lstStyle>
          <a:p>
            <a:fld id="{004A9AD1-B3AC-46E6-ACB4-CC533007C7BB}" type="slidenum">
              <a:rPr lang="en-US"/>
              <a:pPr/>
              <a:t>‹#›</a:t>
            </a:fld>
            <a:endParaRPr lang="en-US"/>
          </a:p>
        </p:txBody>
      </p:sp>
    </p:spTree>
  </p:cSld>
  <p:clrMap bg1="dk2" tx1="lt1" bg2="dk1" tx2="lt2" accent1="accent1" accent2="accent2" accent3="accent3" accent4="accent4" accent5="accent5" accent6="accent6" hlink="hlink" folHlink="folHlink"/>
  <p:sldLayoutIdLst>
    <p:sldLayoutId id="2147483734" r:id="rId1"/>
    <p:sldLayoutId id="2147483735" r:id="rId2"/>
    <p:sldLayoutId id="2147483736" r:id="rId3"/>
    <p:sldLayoutId id="2147483737" r:id="rId4"/>
    <p:sldLayoutId id="2147483738" r:id="rId5"/>
    <p:sldLayoutId id="2147483739" r:id="rId6"/>
    <p:sldLayoutId id="2147483740" r:id="rId7"/>
    <p:sldLayoutId id="2147483741" r:id="rId8"/>
    <p:sldLayoutId id="2147483742" r:id="rId9"/>
    <p:sldLayoutId id="2147483743" r:id="rId10"/>
    <p:sldLayoutId id="2147483744" r:id="rId11"/>
  </p:sldLayoutIdLst>
  <p:txStyles>
    <p:titleStyle>
      <a:lvl1pPr algn="l" rtl="0" fontAlgn="base">
        <a:spcBef>
          <a:spcPct val="0"/>
        </a:spcBef>
        <a:spcAft>
          <a:spcPct val="0"/>
        </a:spcAft>
        <a:defRPr sz="4400" b="1">
          <a:solidFill>
            <a:schemeClr val="tx2"/>
          </a:solidFill>
          <a:effectLst>
            <a:outerShdw blurRad="38100" dist="38100" dir="2700000" algn="tl">
              <a:srgbClr val="000000"/>
            </a:outerShdw>
          </a:effectLst>
          <a:latin typeface="+mj-lt"/>
          <a:ea typeface="+mj-ea"/>
          <a:cs typeface="+mj-cs"/>
        </a:defRPr>
      </a:lvl1pPr>
      <a:lvl2pPr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2pPr>
      <a:lvl3pPr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3pPr>
      <a:lvl4pPr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4pPr>
      <a:lvl5pPr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5pPr>
      <a:lvl6pPr marL="457200"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6pPr>
      <a:lvl7pPr marL="914400"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7pPr>
      <a:lvl8pPr marL="1371600"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8pPr>
      <a:lvl9pPr marL="1828800" algn="l" rtl="0" fontAlgn="base">
        <a:spcBef>
          <a:spcPct val="0"/>
        </a:spcBef>
        <a:spcAft>
          <a:spcPct val="0"/>
        </a:spcAft>
        <a:defRPr sz="4400" b="1">
          <a:solidFill>
            <a:schemeClr val="tx2"/>
          </a:solidFill>
          <a:effectLst>
            <a:outerShdw blurRad="38100" dist="38100" dir="2700000" algn="tl">
              <a:srgbClr val="000000"/>
            </a:outerShdw>
          </a:effectLst>
          <a:latin typeface="Tahoma" pitchFamily="34" charset="0"/>
          <a:cs typeface="Arial" charset="0"/>
        </a:defRPr>
      </a:lvl9pPr>
    </p:titleStyle>
    <p:bodyStyle>
      <a:lvl1pPr marL="342900" indent="-342900" algn="l" rtl="0" fontAlgn="base">
        <a:spcBef>
          <a:spcPct val="20000"/>
        </a:spcBef>
        <a:spcAft>
          <a:spcPct val="0"/>
        </a:spcAft>
        <a:buClr>
          <a:schemeClr val="hlink"/>
        </a:buClr>
        <a:buSzPct val="70000"/>
        <a:buFont typeface="Wingdings" pitchFamily="2" charset="2"/>
        <a:buChar char="n"/>
        <a:defRPr sz="3200">
          <a:solidFill>
            <a:schemeClr val="tx1"/>
          </a:solidFill>
          <a:effectLst>
            <a:outerShdw blurRad="38100" dist="38100" dir="2700000" algn="tl">
              <a:srgbClr val="000000"/>
            </a:outerShdw>
          </a:effectLst>
          <a:latin typeface="+mn-lt"/>
          <a:ea typeface="+mn-ea"/>
          <a:cs typeface="+mn-cs"/>
        </a:defRPr>
      </a:lvl1pPr>
      <a:lvl2pPr marL="742950" indent="-285750" algn="l" rtl="0" fontAlgn="base">
        <a:spcBef>
          <a:spcPct val="20000"/>
        </a:spcBef>
        <a:spcAft>
          <a:spcPct val="0"/>
        </a:spcAft>
        <a:buClr>
          <a:schemeClr val="tx1"/>
        </a:buClr>
        <a:buChar char="–"/>
        <a:defRPr sz="2800">
          <a:solidFill>
            <a:schemeClr val="tx1"/>
          </a:solidFill>
          <a:effectLst>
            <a:outerShdw blurRad="38100" dist="38100" dir="2700000" algn="tl">
              <a:srgbClr val="000000"/>
            </a:outerShdw>
          </a:effectLst>
          <a:latin typeface="+mn-lt"/>
          <a:cs typeface="+mn-cs"/>
        </a:defRPr>
      </a:lvl2pPr>
      <a:lvl3pPr marL="1143000" indent="-228600" algn="l" rtl="0" fontAlgn="base">
        <a:spcBef>
          <a:spcPct val="20000"/>
        </a:spcBef>
        <a:spcAft>
          <a:spcPct val="0"/>
        </a:spcAft>
        <a:buClr>
          <a:schemeClr val="hlink"/>
        </a:buClr>
        <a:buSzPct val="70000"/>
        <a:buFont typeface="Wingdings" pitchFamily="2" charset="2"/>
        <a:buChar char="n"/>
        <a:defRPr sz="2400">
          <a:solidFill>
            <a:schemeClr val="tx1"/>
          </a:solidFill>
          <a:effectLst>
            <a:outerShdw blurRad="38100" dist="38100" dir="2700000" algn="tl">
              <a:srgbClr val="000000"/>
            </a:outerShdw>
          </a:effectLst>
          <a:latin typeface="+mn-lt"/>
          <a:cs typeface="+mn-cs"/>
        </a:defRPr>
      </a:lvl3pPr>
      <a:lvl4pPr marL="16002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cs typeface="+mn-cs"/>
        </a:defRPr>
      </a:lvl4pPr>
      <a:lvl5pPr marL="20574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5pPr>
      <a:lvl6pPr marL="25146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6pPr>
      <a:lvl7pPr marL="29718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7pPr>
      <a:lvl8pPr marL="34290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8pPr>
      <a:lvl9pPr marL="3886200" indent="-228600" algn="l" rtl="0" fontAlgn="base">
        <a:spcBef>
          <a:spcPct val="20000"/>
        </a:spcBef>
        <a:spcAft>
          <a:spcPct val="0"/>
        </a:spcAft>
        <a:buClr>
          <a:schemeClr val="hlink"/>
        </a:buClr>
        <a:buSzPct val="70000"/>
        <a:buFont typeface="Wingdings" pitchFamily="2" charset="2"/>
        <a:buChar char="n"/>
        <a:defRPr sz="2000">
          <a:solidFill>
            <a:schemeClr val="tx1"/>
          </a:solidFill>
          <a:effectLst>
            <a:outerShdw blurRad="38100" dist="38100" dir="2700000" algn="tl">
              <a:srgbClr val="000000"/>
            </a:outerShdw>
          </a:effectLst>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hyperlink" Target="http://www.nytimes.com/2011/08/31/world/americas/31syphilis.html?pagewanted=al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Title 1"/>
          <p:cNvSpPr>
            <a:spLocks noGrp="1"/>
          </p:cNvSpPr>
          <p:nvPr>
            <p:ph type="title" idx="4294967295"/>
          </p:nvPr>
        </p:nvSpPr>
        <p:spPr/>
        <p:txBody>
          <a:bodyPr/>
          <a:lstStyle/>
          <a:p>
            <a:pPr algn="ctr"/>
            <a:r>
              <a:rPr lang="en-US" sz="2600"/>
              <a:t>What must be considered when using vulnerable populations for sexuality research?</a:t>
            </a:r>
            <a:r>
              <a:rPr lang="en-US" sz="2600" b="0"/>
              <a:t>	</a:t>
            </a:r>
          </a:p>
        </p:txBody>
      </p:sp>
      <p:sp>
        <p:nvSpPr>
          <p:cNvPr id="13314" name="Content Placeholder 2"/>
          <p:cNvSpPr>
            <a:spLocks noGrp="1"/>
          </p:cNvSpPr>
          <p:nvPr>
            <p:ph idx="4294967295"/>
          </p:nvPr>
        </p:nvSpPr>
        <p:spPr/>
        <p:txBody>
          <a:bodyPr/>
          <a:lstStyle/>
          <a:p>
            <a:endParaRPr lang="en-US" sz="2400">
              <a:latin typeface="Gill Sans MT" pitchFamily="34" charset="0"/>
            </a:endParaRPr>
          </a:p>
          <a:p>
            <a:r>
              <a:rPr lang="en-US" sz="2400">
                <a:latin typeface="Gill Sans MT" pitchFamily="34" charset="0"/>
              </a:rPr>
              <a:t>Vulnerable populations are defined as elderly, children, pregnant women, the unborn, institutionalized persons, prisoners, the poor, the illiterate, those with terminal illnesses, emotionally or physically disabled people.  </a:t>
            </a:r>
          </a:p>
          <a:p>
            <a:endParaRPr lang="en-US" sz="2400">
              <a:latin typeface="Gill Sans MT" pitchFamily="34" charset="0"/>
            </a:endParaRPr>
          </a:p>
          <a:p>
            <a:r>
              <a:rPr lang="en-US" sz="2400">
                <a:latin typeface="Gill Sans MT" pitchFamily="34" charset="0"/>
              </a:rPr>
              <a:t>They are considered vulnerable because they may be mentally or developmentally incompetent to make a decision even when given complete information (Cottrell &amp; McKenzie, 2011).      </a:t>
            </a:r>
          </a:p>
          <a:p>
            <a:endParaRPr lang="en-US" sz="2400">
              <a:latin typeface="Gill Sans MT" pitchFamily="34"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90" name="Rectangle 2"/>
          <p:cNvSpPr>
            <a:spLocks noGrp="1" noChangeArrowheads="1"/>
          </p:cNvSpPr>
          <p:nvPr>
            <p:ph type="title"/>
          </p:nvPr>
        </p:nvSpPr>
        <p:spPr/>
        <p:txBody>
          <a:bodyPr/>
          <a:lstStyle/>
          <a:p>
            <a:pPr algn="ctr"/>
            <a:r>
              <a:rPr lang="en-US" sz="2800"/>
              <a:t>Example of </a:t>
            </a:r>
            <a:r>
              <a:rPr lang="en-US" sz="2800" u="sng"/>
              <a:t>unethical</a:t>
            </a:r>
            <a:r>
              <a:rPr lang="en-US" sz="2800"/>
              <a:t> research made with vulnerable populations</a:t>
            </a:r>
          </a:p>
        </p:txBody>
      </p:sp>
      <p:sp>
        <p:nvSpPr>
          <p:cNvPr id="114691" name="Rectangle 3"/>
          <p:cNvSpPr>
            <a:spLocks noGrp="1" noChangeArrowheads="1"/>
          </p:cNvSpPr>
          <p:nvPr>
            <p:ph type="body" idx="1"/>
          </p:nvPr>
        </p:nvSpPr>
        <p:spPr>
          <a:xfrm>
            <a:off x="838200" y="1981200"/>
            <a:ext cx="8305800" cy="4572000"/>
          </a:xfrm>
        </p:spPr>
        <p:txBody>
          <a:bodyPr/>
          <a:lstStyle/>
          <a:p>
            <a:r>
              <a:rPr lang="en-US" sz="1800">
                <a:latin typeface="Gill Sans MT" pitchFamily="34" charset="0"/>
              </a:rPr>
              <a:t>In an effort to study the use of penicillin to cure sexually transmitted diseases, the Public Health Service of the US paid for a research in which male prisoners and female mentally-ill individuals were deliberately infected with syphilis, gonorrhea or chancroid in Guatemala, from 1946 to 1948.</a:t>
            </a:r>
          </a:p>
          <a:p>
            <a:r>
              <a:rPr lang="en-US" sz="1800">
                <a:latin typeface="Gill Sans MT" pitchFamily="34" charset="0"/>
              </a:rPr>
              <a:t>Interesting enough, the director of the research project was Dr. Cutler, who oversaw the Tuskegee project after finishing his work in Guatemala</a:t>
            </a:r>
          </a:p>
          <a:p>
            <a:r>
              <a:rPr lang="en-US" sz="1800">
                <a:latin typeface="Gill Sans MT" pitchFamily="34" charset="0"/>
              </a:rPr>
              <a:t>Here it is a link to the complete article published on the New York Times on August, 31, 2011:</a:t>
            </a:r>
          </a:p>
          <a:p>
            <a:pPr>
              <a:buFont typeface="Wingdings" pitchFamily="2" charset="2"/>
              <a:buNone/>
            </a:pPr>
            <a:r>
              <a:rPr lang="en-US" sz="1600">
                <a:latin typeface="Gill Sans MT" pitchFamily="34" charset="0"/>
                <a:hlinkClick r:id="rId2"/>
              </a:rPr>
              <a:t>http://www.nytimes.com/2011/08/31/world/americas/31syphilis.html?pagewanted=all</a:t>
            </a:r>
            <a:r>
              <a:rPr lang="en-US" sz="1600">
                <a:latin typeface="Gill Sans MT" pitchFamily="34" charset="0"/>
              </a:rPr>
              <a:t> </a:t>
            </a:r>
          </a:p>
          <a:p>
            <a:pPr>
              <a:buFont typeface="Wingdings" pitchFamily="2" charset="2"/>
              <a:buNone/>
            </a:pPr>
            <a:r>
              <a:rPr lang="en-US" sz="1800">
                <a:latin typeface="Gill Sans MT" pitchFamily="34" charset="0"/>
              </a:rPr>
              <a:t>Please pay attention to the small box on the left of the article; it is an image of a NYT article on April 27, 1947, in which Dr. Cutler actually admits that “shooting syphilis virus into human bodies is ethically impossible”</a:t>
            </a:r>
          </a:p>
          <a:p>
            <a:pPr>
              <a:buFont typeface="Wingdings" pitchFamily="2" charset="2"/>
              <a:buNone/>
            </a:pPr>
            <a:endParaRPr lang="en-US" sz="1800">
              <a:latin typeface="Gill Sans MT" pitchFamily="34" charset="0"/>
            </a:endParaRPr>
          </a:p>
          <a:p>
            <a:pPr>
              <a:buFont typeface="Wingdings" pitchFamily="2" charset="2"/>
              <a:buNone/>
            </a:pPr>
            <a:r>
              <a:rPr lang="en-US" sz="1800">
                <a:latin typeface="Gill Sans MT" pitchFamily="34" charset="0"/>
              </a:rPr>
              <a:t>This example also raises questions about the ethical parameters of research made with vulnerable populations in poor countries.</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itle 1"/>
          <p:cNvSpPr>
            <a:spLocks noGrp="1"/>
          </p:cNvSpPr>
          <p:nvPr>
            <p:ph type="title" idx="4294967295"/>
          </p:nvPr>
        </p:nvSpPr>
        <p:spPr/>
        <p:txBody>
          <a:bodyPr/>
          <a:lstStyle/>
          <a:p>
            <a:pPr algn="ctr"/>
            <a:r>
              <a:rPr lang="en-US" sz="2600"/>
              <a:t>What must be considered when using vulnerable populations for sexuality research?</a:t>
            </a:r>
            <a:r>
              <a:rPr lang="en-US" sz="2600" b="0"/>
              <a:t>	(Cont)</a:t>
            </a:r>
          </a:p>
        </p:txBody>
      </p:sp>
      <p:sp>
        <p:nvSpPr>
          <p:cNvPr id="14338" name="Content Placeholder 2"/>
          <p:cNvSpPr>
            <a:spLocks noGrp="1"/>
          </p:cNvSpPr>
          <p:nvPr>
            <p:ph idx="4294967295"/>
          </p:nvPr>
        </p:nvSpPr>
        <p:spPr>
          <a:xfrm>
            <a:off x="914400" y="2057400"/>
            <a:ext cx="8001000" cy="4495800"/>
          </a:xfrm>
        </p:spPr>
        <p:txBody>
          <a:bodyPr/>
          <a:lstStyle/>
          <a:p>
            <a:pPr>
              <a:buFont typeface="Wingdings" pitchFamily="2" charset="2"/>
              <a:buNone/>
            </a:pPr>
            <a:r>
              <a:rPr lang="en-US" sz="1800">
                <a:latin typeface="Gill Sans MT" pitchFamily="34" charset="0"/>
              </a:rPr>
              <a:t>When using vulnerable populations for sexuality research, the following aspects must be considered: </a:t>
            </a:r>
          </a:p>
          <a:p>
            <a:r>
              <a:rPr lang="en-US" sz="1800">
                <a:latin typeface="Gill Sans MT" pitchFamily="34" charset="0"/>
              </a:rPr>
              <a:t>That participants are not being exploited through the research</a:t>
            </a:r>
          </a:p>
          <a:p>
            <a:r>
              <a:rPr lang="en-US" sz="1800">
                <a:latin typeface="Gill Sans MT" pitchFamily="34" charset="0"/>
              </a:rPr>
              <a:t>That the researcher may need to determine if there is a therapeutic or non-therapeutic benefit available to participants</a:t>
            </a:r>
          </a:p>
          <a:p>
            <a:r>
              <a:rPr lang="en-US" sz="1800">
                <a:latin typeface="Gill Sans MT" pitchFamily="34" charset="0"/>
              </a:rPr>
              <a:t>That the researcher needs to make sure the vulnerable participants are not participating under duress</a:t>
            </a:r>
          </a:p>
          <a:p>
            <a:r>
              <a:rPr lang="en-US" sz="1800">
                <a:latin typeface="Gill Sans MT" pitchFamily="34" charset="0"/>
              </a:rPr>
              <a:t>That the research should be predicated on participants' involvement to establish their needs and aspirations, right to self determine the research agenda and approach, and to be able to develop their own research capacity (Neville &amp; Wilson, 2009)*.   </a:t>
            </a:r>
          </a:p>
          <a:p>
            <a:pPr>
              <a:buFont typeface="Wingdings" pitchFamily="2" charset="2"/>
              <a:buNone/>
            </a:pPr>
            <a:endParaRPr lang="en-US" sz="1800">
              <a:latin typeface="Gill Sans MT" pitchFamily="34" charset="0"/>
            </a:endParaRPr>
          </a:p>
          <a:p>
            <a:pPr>
              <a:buFont typeface="Wingdings" pitchFamily="2" charset="2"/>
              <a:buNone/>
            </a:pPr>
            <a:r>
              <a:rPr lang="en-US" sz="1600">
                <a:latin typeface="Gill Sans MT" pitchFamily="34" charset="0"/>
              </a:rPr>
              <a:t>	</a:t>
            </a:r>
          </a:p>
          <a:p>
            <a:pPr>
              <a:buFont typeface="Wingdings" pitchFamily="2" charset="2"/>
              <a:buNone/>
            </a:pPr>
            <a:r>
              <a:rPr lang="en-US" sz="1400">
                <a:latin typeface="Gill Sans MT" pitchFamily="34" charset="0"/>
              </a:rPr>
              <a:t>*Randall Cottrell &amp; James McKenzie (2011). Health Promotion &amp; Education Research Methods Using the Five-Chapter Thesis/Dissertation Model. 2nd Ed. Salisbury, MA. Jones &amp; Bartlett.</a:t>
            </a:r>
          </a:p>
          <a:p>
            <a:pPr>
              <a:buFont typeface="Wingdings" pitchFamily="2" charset="2"/>
              <a:buNone/>
            </a:pPr>
            <a:r>
              <a:rPr lang="en-US" sz="1400">
                <a:latin typeface="Gill Sans MT" pitchFamily="34" charset="0"/>
              </a:rPr>
              <a:t>Wilson, D., &amp; Neville, S. (2009). Culturally safe research with vulnerable populations. </a:t>
            </a:r>
            <a:r>
              <a:rPr lang="en-US" sz="1400" i="1">
                <a:latin typeface="Gill Sans MT" pitchFamily="34" charset="0"/>
              </a:rPr>
              <a:t>Contemporary Nurse: A Journal for the Australian Nursing Profession</a:t>
            </a:r>
            <a:r>
              <a:rPr lang="en-US" sz="1400">
                <a:latin typeface="Gill Sans MT" pitchFamily="34" charset="0"/>
              </a:rPr>
              <a:t>, 33(1), 69-79.</a:t>
            </a:r>
            <a:endParaRPr lang="en-US" sz="160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2"/>
          <p:cNvSpPr>
            <a:spLocks noGrp="1" noChangeArrowheads="1"/>
          </p:cNvSpPr>
          <p:nvPr>
            <p:ph type="ctrTitle" idx="4294967295"/>
          </p:nvPr>
        </p:nvSpPr>
        <p:spPr>
          <a:xfrm>
            <a:off x="1219200" y="457200"/>
            <a:ext cx="7239000" cy="1470025"/>
          </a:xfrm>
        </p:spPr>
        <p:txBody>
          <a:bodyPr/>
          <a:lstStyle/>
          <a:p>
            <a:pPr algn="ctr"/>
            <a:r>
              <a:rPr lang="en-US" sz="2600"/>
              <a:t>What challenges does it represent for research around sexuality related research?</a:t>
            </a:r>
          </a:p>
        </p:txBody>
      </p:sp>
      <p:sp>
        <p:nvSpPr>
          <p:cNvPr id="15362" name="Rectangle 3"/>
          <p:cNvSpPr>
            <a:spLocks noGrp="1" noChangeArrowheads="1"/>
          </p:cNvSpPr>
          <p:nvPr>
            <p:ph type="subTitle" idx="4294967295"/>
          </p:nvPr>
        </p:nvSpPr>
        <p:spPr>
          <a:xfrm>
            <a:off x="990600" y="2209800"/>
            <a:ext cx="7620000" cy="3443288"/>
          </a:xfrm>
        </p:spPr>
        <p:txBody>
          <a:bodyPr/>
          <a:lstStyle/>
          <a:p>
            <a:pPr marL="0" indent="0">
              <a:lnSpc>
                <a:spcPct val="80000"/>
              </a:lnSpc>
              <a:buFont typeface="Wingdings" pitchFamily="2" charset="2"/>
              <a:buNone/>
            </a:pPr>
            <a:r>
              <a:rPr lang="en-US" sz="2400">
                <a:latin typeface="Gill Sans MT" pitchFamily="34" charset="0"/>
              </a:rPr>
              <a:t>Researching sensitive topics, such as issues surrounding sexuality, requires researchers to be keenly aware of their research ethics. This is particularly significant when considering vulnerable populations, including, but not limited to: </a:t>
            </a:r>
            <a:r>
              <a:rPr lang="en-US" sz="2400" b="1">
                <a:latin typeface="Gill Sans MT" pitchFamily="34" charset="0"/>
              </a:rPr>
              <a:t>children, the handicapped, the elderly and prisoners. </a:t>
            </a:r>
          </a:p>
          <a:p>
            <a:pPr marL="0" indent="0">
              <a:lnSpc>
                <a:spcPct val="80000"/>
              </a:lnSpc>
              <a:buFont typeface="Wingdings" pitchFamily="2" charset="2"/>
              <a:buNone/>
            </a:pPr>
            <a:endParaRPr lang="en-US" sz="2400" b="1">
              <a:latin typeface="Gill Sans MT" pitchFamily="34" charset="0"/>
            </a:endParaRPr>
          </a:p>
          <a:p>
            <a:pPr marL="0" indent="0">
              <a:lnSpc>
                <a:spcPct val="80000"/>
              </a:lnSpc>
              <a:buFont typeface="Wingdings" pitchFamily="2" charset="2"/>
              <a:buNone/>
            </a:pPr>
            <a:endParaRPr lang="en-US" sz="2400">
              <a:latin typeface="Gill Sans MT" pitchFamily="34" charset="0"/>
            </a:endParaRPr>
          </a:p>
          <a:p>
            <a:pPr marL="0" indent="0">
              <a:lnSpc>
                <a:spcPct val="80000"/>
              </a:lnSpc>
              <a:buFont typeface="Wingdings" pitchFamily="2" charset="2"/>
              <a:buNone/>
            </a:pPr>
            <a:r>
              <a:rPr lang="en-US" sz="2400" b="1">
                <a:latin typeface="Gill Sans MT" pitchFamily="34" charset="0"/>
              </a:rPr>
              <a:t>Consent</a:t>
            </a:r>
            <a:r>
              <a:rPr lang="en-US" sz="2400">
                <a:latin typeface="Gill Sans MT" pitchFamily="34" charset="0"/>
              </a:rPr>
              <a:t>, </a:t>
            </a:r>
            <a:r>
              <a:rPr lang="en-US" sz="2400" b="1">
                <a:latin typeface="Gill Sans MT" pitchFamily="34" charset="0"/>
              </a:rPr>
              <a:t>Privacy</a:t>
            </a:r>
            <a:r>
              <a:rPr lang="en-US" sz="2400">
                <a:latin typeface="Gill Sans MT" pitchFamily="34" charset="0"/>
              </a:rPr>
              <a:t>, and </a:t>
            </a:r>
            <a:r>
              <a:rPr lang="en-US" sz="2400" b="1">
                <a:latin typeface="Gill Sans MT" pitchFamily="34" charset="0"/>
              </a:rPr>
              <a:t>Confidentiality</a:t>
            </a:r>
            <a:r>
              <a:rPr lang="en-US" sz="2400">
                <a:latin typeface="Gill Sans MT" pitchFamily="34" charset="0"/>
              </a:rPr>
              <a:t> may be among the most significant challenges for researchers when working with vulnerable populations.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2"/>
          <p:cNvSpPr>
            <a:spLocks noGrp="1" noChangeArrowheads="1"/>
          </p:cNvSpPr>
          <p:nvPr>
            <p:ph type="title" idx="4294967295"/>
          </p:nvPr>
        </p:nvSpPr>
        <p:spPr/>
        <p:txBody>
          <a:bodyPr/>
          <a:lstStyle/>
          <a:p>
            <a:pPr algn="ctr"/>
            <a:r>
              <a:rPr lang="en-US" sz="2800"/>
              <a:t>Challenges for research: Consent</a:t>
            </a:r>
          </a:p>
        </p:txBody>
      </p:sp>
      <p:sp>
        <p:nvSpPr>
          <p:cNvPr id="16386" name="Rectangle 3"/>
          <p:cNvSpPr>
            <a:spLocks noGrp="1" noChangeArrowheads="1"/>
          </p:cNvSpPr>
          <p:nvPr>
            <p:ph type="body" idx="4294967295"/>
          </p:nvPr>
        </p:nvSpPr>
        <p:spPr>
          <a:xfrm>
            <a:off x="1143000" y="2133600"/>
            <a:ext cx="7543800" cy="4114800"/>
          </a:xfrm>
        </p:spPr>
        <p:txBody>
          <a:bodyPr/>
          <a:lstStyle/>
          <a:p>
            <a:pPr>
              <a:lnSpc>
                <a:spcPct val="80000"/>
              </a:lnSpc>
            </a:pPr>
            <a:r>
              <a:rPr lang="en-US" sz="2000">
                <a:latin typeface="Gill Sans MT" pitchFamily="34" charset="0"/>
              </a:rPr>
              <a:t>Consent may be difficult to obtain from members of a vulnerable group, due to a possible disparity of intellect or understanding between researcher and participant. Some individuals may be “incompetent to make a decision, even when presented with complete information about the research project” (Cotrell &amp; McKenzie, 2001, p.102).  This may apply to individuals who are either mentally or developmentally handicapped, i.e children, elderly, etc. </a:t>
            </a:r>
          </a:p>
          <a:p>
            <a:pPr>
              <a:lnSpc>
                <a:spcPct val="80000"/>
              </a:lnSpc>
            </a:pPr>
            <a:endParaRPr lang="en-US" sz="2000">
              <a:latin typeface="Gill Sans MT" pitchFamily="34" charset="0"/>
            </a:endParaRPr>
          </a:p>
          <a:p>
            <a:pPr>
              <a:lnSpc>
                <a:spcPct val="80000"/>
              </a:lnSpc>
            </a:pPr>
            <a:r>
              <a:rPr lang="en-US" sz="2000">
                <a:latin typeface="Gill Sans MT" pitchFamily="34" charset="0"/>
              </a:rPr>
              <a:t>“Others…maybe vulnerable because they see researchers in positions of authority or commanding influence and feel they can enhance their position by participating or are afraid of the consequences if they do not participate (Cotrell &amp; McKenzie, 2001, p.102). Children and prisoners may fall under this easily influence able category.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2"/>
          <p:cNvSpPr>
            <a:spLocks noGrp="1" noChangeArrowheads="1"/>
          </p:cNvSpPr>
          <p:nvPr>
            <p:ph type="title" idx="4294967295"/>
          </p:nvPr>
        </p:nvSpPr>
        <p:spPr/>
        <p:txBody>
          <a:bodyPr/>
          <a:lstStyle/>
          <a:p>
            <a:pPr algn="ctr"/>
            <a:r>
              <a:rPr lang="en-US" sz="2800"/>
              <a:t>Challenges for research: Privacy</a:t>
            </a:r>
          </a:p>
        </p:txBody>
      </p:sp>
      <p:sp>
        <p:nvSpPr>
          <p:cNvPr id="17410" name="Rectangle 3"/>
          <p:cNvSpPr>
            <a:spLocks noGrp="1" noChangeArrowheads="1"/>
          </p:cNvSpPr>
          <p:nvPr>
            <p:ph type="body" idx="4294967295"/>
          </p:nvPr>
        </p:nvSpPr>
        <p:spPr/>
        <p:txBody>
          <a:bodyPr/>
          <a:lstStyle/>
          <a:p>
            <a:pPr>
              <a:lnSpc>
                <a:spcPct val="80000"/>
              </a:lnSpc>
            </a:pPr>
            <a:r>
              <a:rPr lang="en-US" sz="2000">
                <a:latin typeface="Gill Sans MT" pitchFamily="34" charset="0"/>
              </a:rPr>
              <a:t>Privacy, may be a central concern when researching vulnerable population. </a:t>
            </a:r>
          </a:p>
          <a:p>
            <a:pPr>
              <a:lnSpc>
                <a:spcPct val="80000"/>
              </a:lnSpc>
            </a:pPr>
            <a:r>
              <a:rPr lang="en-US" sz="2000">
                <a:latin typeface="Gill Sans MT" pitchFamily="34" charset="0"/>
              </a:rPr>
              <a:t>“When an individual, group, or institution has agreed to participate in a study, it becomes the duty of the researcher to protect the information provided by the research participants (Cotrell &amp; McKenzie, 2011).” </a:t>
            </a:r>
          </a:p>
          <a:p>
            <a:pPr>
              <a:lnSpc>
                <a:spcPct val="80000"/>
              </a:lnSpc>
            </a:pPr>
            <a:r>
              <a:rPr lang="en-US" sz="2000">
                <a:latin typeface="Gill Sans MT" pitchFamily="34" charset="0"/>
              </a:rPr>
              <a:t>When considering work with vulnerable populations, a researcher must take into account all of outside influence a research participant may face. For example, we may find difficulty with children as participants because of their parents or care givers interest or feelings on the subject being discussed.  </a:t>
            </a:r>
          </a:p>
          <a:p>
            <a:pPr>
              <a:lnSpc>
                <a:spcPct val="80000"/>
              </a:lnSpc>
            </a:pPr>
            <a:r>
              <a:rPr lang="en-US" sz="2000">
                <a:latin typeface="Gill Sans MT" pitchFamily="34" charset="0"/>
              </a:rPr>
              <a:t>The handicapped and the elderly may face the same difficulty participating freely if they are cared for in an institution or by a personal care giver. </a:t>
            </a:r>
          </a:p>
          <a:p>
            <a:pPr>
              <a:lnSpc>
                <a:spcPct val="80000"/>
              </a:lnSpc>
            </a:pPr>
            <a:r>
              <a:rPr lang="en-US" sz="2000">
                <a:latin typeface="Gill Sans MT" pitchFamily="34" charset="0"/>
              </a:rPr>
              <a:t>Prisoners and other institutionalized populations alike, may not be able to participate freely, due to the perceptions of the institution's leaders and regulations.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2"/>
          <p:cNvSpPr>
            <a:spLocks noGrp="1" noChangeArrowheads="1"/>
          </p:cNvSpPr>
          <p:nvPr>
            <p:ph type="title" idx="4294967295"/>
          </p:nvPr>
        </p:nvSpPr>
        <p:spPr/>
        <p:txBody>
          <a:bodyPr/>
          <a:lstStyle/>
          <a:p>
            <a:r>
              <a:rPr lang="en-US" sz="2800"/>
              <a:t>Challenges for research: Confidentiality</a:t>
            </a:r>
          </a:p>
        </p:txBody>
      </p:sp>
      <p:sp>
        <p:nvSpPr>
          <p:cNvPr id="18434" name="Rectangle 3"/>
          <p:cNvSpPr>
            <a:spLocks noGrp="1" noChangeArrowheads="1"/>
          </p:cNvSpPr>
          <p:nvPr>
            <p:ph type="body" idx="4294967295"/>
          </p:nvPr>
        </p:nvSpPr>
        <p:spPr/>
        <p:txBody>
          <a:bodyPr/>
          <a:lstStyle/>
          <a:p>
            <a:pPr>
              <a:lnSpc>
                <a:spcPct val="90000"/>
              </a:lnSpc>
            </a:pPr>
            <a:r>
              <a:rPr lang="en-US" sz="2000">
                <a:latin typeface="Gill Sans MT" pitchFamily="34" charset="0"/>
              </a:rPr>
              <a:t>Confidentiality, may also be difficult to maintain. </a:t>
            </a:r>
          </a:p>
          <a:p>
            <a:pPr>
              <a:lnSpc>
                <a:spcPct val="90000"/>
              </a:lnSpc>
            </a:pPr>
            <a:endParaRPr lang="en-US" sz="2000">
              <a:latin typeface="Gill Sans MT" pitchFamily="34" charset="0"/>
            </a:endParaRPr>
          </a:p>
          <a:p>
            <a:pPr>
              <a:lnSpc>
                <a:spcPct val="90000"/>
              </a:lnSpc>
            </a:pPr>
            <a:r>
              <a:rPr lang="en-US" sz="2000">
                <a:latin typeface="Gill Sans MT" pitchFamily="34" charset="0"/>
              </a:rPr>
              <a:t>Cotrell and McKenzie write, keeping the information “under lock and key” during the study and destroying the information when the study is complete, is vital to protecting participants. </a:t>
            </a:r>
          </a:p>
          <a:p>
            <a:pPr>
              <a:lnSpc>
                <a:spcPct val="90000"/>
              </a:lnSpc>
            </a:pPr>
            <a:endParaRPr lang="en-US" sz="2000">
              <a:latin typeface="Gill Sans MT" pitchFamily="34" charset="0"/>
            </a:endParaRPr>
          </a:p>
          <a:p>
            <a:pPr>
              <a:lnSpc>
                <a:spcPct val="90000"/>
              </a:lnSpc>
            </a:pPr>
            <a:r>
              <a:rPr lang="en-US" sz="2000">
                <a:latin typeface="Gill Sans MT" pitchFamily="34" charset="0"/>
              </a:rPr>
              <a:t>Regulatory bodies such as parents, care givers, institutions may be interested in participants’ responses, the role of the researcher is to protect all gathered information and anonymity of the participant</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itle 1"/>
          <p:cNvSpPr>
            <a:spLocks noGrp="1"/>
          </p:cNvSpPr>
          <p:nvPr>
            <p:ph type="title" idx="4294967295"/>
          </p:nvPr>
        </p:nvSpPr>
        <p:spPr>
          <a:xfrm>
            <a:off x="1066800" y="228600"/>
            <a:ext cx="7543800" cy="1431925"/>
          </a:xfrm>
        </p:spPr>
        <p:txBody>
          <a:bodyPr/>
          <a:lstStyle/>
          <a:p>
            <a:pPr algn="ctr"/>
            <a:r>
              <a:rPr lang="en-US" sz="2800">
                <a:solidFill>
                  <a:schemeClr val="tx1"/>
                </a:solidFill>
              </a:rPr>
              <a:t>Vulnerable Populations:  </a:t>
            </a:r>
            <a:br>
              <a:rPr lang="en-US" sz="2800">
                <a:solidFill>
                  <a:schemeClr val="tx1"/>
                </a:solidFill>
              </a:rPr>
            </a:br>
            <a:r>
              <a:rPr lang="en-US" sz="2800">
                <a:solidFill>
                  <a:schemeClr val="tx1"/>
                </a:solidFill>
              </a:rPr>
              <a:t>How does the topic affect research proposals?</a:t>
            </a:r>
            <a:endParaRPr lang="en-US" sz="2800"/>
          </a:p>
        </p:txBody>
      </p:sp>
      <p:sp>
        <p:nvSpPr>
          <p:cNvPr id="19458" name="Content Placeholder 2"/>
          <p:cNvSpPr>
            <a:spLocks noGrp="1"/>
          </p:cNvSpPr>
          <p:nvPr>
            <p:ph idx="4294967295"/>
          </p:nvPr>
        </p:nvSpPr>
        <p:spPr>
          <a:xfrm>
            <a:off x="914400" y="1905000"/>
            <a:ext cx="8001000" cy="4038600"/>
          </a:xfrm>
        </p:spPr>
        <p:txBody>
          <a:bodyPr/>
          <a:lstStyle/>
          <a:p>
            <a:pPr>
              <a:buFont typeface="Wingdings" pitchFamily="2" charset="2"/>
              <a:buNone/>
            </a:pPr>
            <a:endParaRPr lang="en-US" sz="1800">
              <a:latin typeface="Gill Sans MT" pitchFamily="34" charset="0"/>
            </a:endParaRPr>
          </a:p>
          <a:p>
            <a:pPr>
              <a:buFont typeface="Wingdings" pitchFamily="2" charset="2"/>
              <a:buNone/>
            </a:pPr>
            <a:r>
              <a:rPr lang="en-US" sz="1800">
                <a:latin typeface="Gill Sans MT" pitchFamily="34" charset="0"/>
              </a:rPr>
              <a:t>	</a:t>
            </a:r>
            <a:r>
              <a:rPr lang="en-US" sz="2000">
                <a:latin typeface="Gill Sans MT" pitchFamily="34" charset="0"/>
              </a:rPr>
              <a:t>When doing a proposal to do research with human participants, a researcher should take into consideration the Belmont Report’s three fundamental ethical principles: </a:t>
            </a:r>
            <a:r>
              <a:rPr lang="en-US" sz="2000" u="sng">
                <a:latin typeface="Gill Sans MT" pitchFamily="34" charset="0"/>
              </a:rPr>
              <a:t>respect for persons</a:t>
            </a:r>
            <a:r>
              <a:rPr lang="en-US" sz="2000">
                <a:latin typeface="Gill Sans MT" pitchFamily="34" charset="0"/>
              </a:rPr>
              <a:t>, </a:t>
            </a:r>
            <a:r>
              <a:rPr lang="en-US" sz="2000" u="sng">
                <a:latin typeface="Gill Sans MT" pitchFamily="34" charset="0"/>
              </a:rPr>
              <a:t>beneficence</a:t>
            </a:r>
            <a:r>
              <a:rPr lang="en-US" sz="2000">
                <a:latin typeface="Gill Sans MT" pitchFamily="34" charset="0"/>
              </a:rPr>
              <a:t>, and </a:t>
            </a:r>
            <a:r>
              <a:rPr lang="en-US" sz="2000" u="sng">
                <a:latin typeface="Gill Sans MT" pitchFamily="34" charset="0"/>
              </a:rPr>
              <a:t>justice</a:t>
            </a:r>
            <a:r>
              <a:rPr lang="en-US" sz="2000">
                <a:latin typeface="Gill Sans MT" pitchFamily="34" charset="0"/>
              </a:rPr>
              <a:t> (Cottrell and McKenzie, 2011, pg 98).</a:t>
            </a:r>
          </a:p>
          <a:p>
            <a:pPr>
              <a:buFont typeface="Wingdings" pitchFamily="2" charset="2"/>
              <a:buNone/>
            </a:pPr>
            <a:endParaRPr lang="en-US" sz="2000">
              <a:latin typeface="Gill Sans MT" pitchFamily="34" charset="0"/>
            </a:endParaRPr>
          </a:p>
          <a:p>
            <a:pPr>
              <a:buFont typeface="Wingdings" pitchFamily="2" charset="2"/>
              <a:buNone/>
            </a:pPr>
            <a:r>
              <a:rPr lang="en-US" sz="2000">
                <a:latin typeface="Gill Sans MT" pitchFamily="34" charset="0"/>
              </a:rPr>
              <a:t>	Therefore, the researcher has to design a research proposal that respects and protects the dignity and autonomy of the individuals; that minimizes the risks or possible harms while maximizes the benefits; and that treats participants fairly.</a:t>
            </a:r>
          </a:p>
          <a:p>
            <a:pPr>
              <a:buFont typeface="Wingdings" pitchFamily="2" charset="2"/>
              <a:buNone/>
            </a:pPr>
            <a:endParaRPr lang="en-US" sz="2000">
              <a:latin typeface="Gill Sans MT"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Title 1"/>
          <p:cNvSpPr>
            <a:spLocks noGrp="1"/>
          </p:cNvSpPr>
          <p:nvPr>
            <p:ph type="title" idx="4294967295"/>
          </p:nvPr>
        </p:nvSpPr>
        <p:spPr/>
        <p:txBody>
          <a:bodyPr/>
          <a:lstStyle/>
          <a:p>
            <a:pPr algn="ctr"/>
            <a:r>
              <a:rPr lang="en-US" sz="2600">
                <a:solidFill>
                  <a:schemeClr val="tx1"/>
                </a:solidFill>
              </a:rPr>
              <a:t>Vulnerable Populations:  </a:t>
            </a:r>
            <a:br>
              <a:rPr lang="en-US" sz="2600">
                <a:solidFill>
                  <a:schemeClr val="tx1"/>
                </a:solidFill>
              </a:rPr>
            </a:br>
            <a:r>
              <a:rPr lang="en-US" sz="2600">
                <a:solidFill>
                  <a:schemeClr val="tx1"/>
                </a:solidFill>
              </a:rPr>
              <a:t>How does the topic affect research proposals? (Cont)</a:t>
            </a:r>
          </a:p>
        </p:txBody>
      </p:sp>
      <p:sp>
        <p:nvSpPr>
          <p:cNvPr id="20482" name="Content Placeholder 2"/>
          <p:cNvSpPr>
            <a:spLocks noGrp="1"/>
          </p:cNvSpPr>
          <p:nvPr>
            <p:ph idx="4294967295"/>
          </p:nvPr>
        </p:nvSpPr>
        <p:spPr>
          <a:xfrm>
            <a:off x="914400" y="1981200"/>
            <a:ext cx="7772400" cy="4724400"/>
          </a:xfrm>
        </p:spPr>
        <p:txBody>
          <a:bodyPr/>
          <a:lstStyle/>
          <a:p>
            <a:pPr marL="609600" indent="-609600">
              <a:buFont typeface="Wingdings" pitchFamily="2" charset="2"/>
              <a:buNone/>
            </a:pPr>
            <a:r>
              <a:rPr lang="en-US" sz="2000">
                <a:latin typeface="Gill Sans MT" pitchFamily="34" charset="0"/>
              </a:rPr>
              <a:t>If a researcher decides to do a study with participants who belong to vulnerable populations like children, handicapped, the elderly, and prisoners; then the research proposal would have to include:</a:t>
            </a:r>
          </a:p>
          <a:p>
            <a:pPr marL="609600" indent="-609600">
              <a:buFont typeface="Wingdings" pitchFamily="2" charset="2"/>
              <a:buNone/>
            </a:pPr>
            <a:endParaRPr lang="en-US" sz="2000">
              <a:latin typeface="Gill Sans MT" pitchFamily="34" charset="0"/>
            </a:endParaRPr>
          </a:p>
          <a:p>
            <a:pPr marL="609600" indent="-609600">
              <a:buFont typeface="Wingdings" pitchFamily="2" charset="2"/>
              <a:buAutoNum type="arabicPeriod"/>
            </a:pPr>
            <a:r>
              <a:rPr lang="en-US" sz="2000">
                <a:latin typeface="Gill Sans MT" pitchFamily="34" charset="0"/>
              </a:rPr>
              <a:t>Reasons why the research has to be done with that particular population -especially if they are not going to benefit from the application of it. Is it because of scientific reasons, or because they are more likely to be influenced into participating?</a:t>
            </a:r>
          </a:p>
          <a:p>
            <a:pPr marL="609600" indent="-609600">
              <a:buFont typeface="Wingdings" pitchFamily="2" charset="2"/>
              <a:buAutoNum type="arabicPeriod"/>
            </a:pPr>
            <a:r>
              <a:rPr lang="en-US" sz="2000">
                <a:latin typeface="Gill Sans MT" pitchFamily="34" charset="0"/>
              </a:rPr>
              <a:t>Acknowledging that vulnerable populations are in great need of resources, and that the researcher may be seen as a powerful authority that could help with those needs; the researcher should be aware of the delimitations of participants “freely” agreeing to be part of the research. </a:t>
            </a:r>
            <a:endParaRPr lang="en-US">
              <a:latin typeface="Gill Sans MT"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666" name="Rectangle 2"/>
          <p:cNvSpPr>
            <a:spLocks noGrp="1" noChangeArrowheads="1"/>
          </p:cNvSpPr>
          <p:nvPr>
            <p:ph type="title"/>
          </p:nvPr>
        </p:nvSpPr>
        <p:spPr/>
        <p:txBody>
          <a:bodyPr/>
          <a:lstStyle/>
          <a:p>
            <a:pPr algn="ctr"/>
            <a:r>
              <a:rPr lang="en-US" sz="2600">
                <a:solidFill>
                  <a:schemeClr val="tx1"/>
                </a:solidFill>
              </a:rPr>
              <a:t>Vulnerable Populations:  </a:t>
            </a:r>
            <a:br>
              <a:rPr lang="en-US" sz="2600">
                <a:solidFill>
                  <a:schemeClr val="tx1"/>
                </a:solidFill>
              </a:rPr>
            </a:br>
            <a:r>
              <a:rPr lang="en-US" sz="2600">
                <a:solidFill>
                  <a:schemeClr val="tx1"/>
                </a:solidFill>
              </a:rPr>
              <a:t>How does the topic affect research proposals? (Cont)</a:t>
            </a:r>
          </a:p>
        </p:txBody>
      </p:sp>
      <p:sp>
        <p:nvSpPr>
          <p:cNvPr id="113667" name="Rectangle 3"/>
          <p:cNvSpPr>
            <a:spLocks noGrp="1" noChangeArrowheads="1"/>
          </p:cNvSpPr>
          <p:nvPr>
            <p:ph type="body" idx="1"/>
          </p:nvPr>
        </p:nvSpPr>
        <p:spPr>
          <a:xfrm>
            <a:off x="838200" y="1981200"/>
            <a:ext cx="8305800" cy="4648200"/>
          </a:xfrm>
        </p:spPr>
        <p:txBody>
          <a:bodyPr/>
          <a:lstStyle/>
          <a:p>
            <a:pPr marL="533400" indent="-533400"/>
            <a:endParaRPr lang="en-US" sz="1400">
              <a:latin typeface="Gill Sans MT" pitchFamily="34" charset="0"/>
            </a:endParaRPr>
          </a:p>
          <a:p>
            <a:pPr marL="533400" indent="-533400">
              <a:buFont typeface="Wingdings" pitchFamily="2" charset="2"/>
              <a:buNone/>
            </a:pPr>
            <a:r>
              <a:rPr lang="en-US" sz="1600">
                <a:latin typeface="Gill Sans MT" pitchFamily="34" charset="0"/>
              </a:rPr>
              <a:t>3.</a:t>
            </a:r>
            <a:r>
              <a:rPr lang="en-US" sz="2000">
                <a:latin typeface="Gill Sans MT" pitchFamily="34" charset="0"/>
              </a:rPr>
              <a:t>    Techniques, methods or tools that will be used to explain the research to participants. In the case of working with illiterate participants, or participants with a mental disability, the researcher may have to find creative ways to explain the study, and to assess that participants have a clear understanding of it, prior to their participation.</a:t>
            </a:r>
          </a:p>
          <a:p>
            <a:pPr marL="533400" indent="-533400">
              <a:buFont typeface="Wingdings" pitchFamily="2" charset="2"/>
              <a:buAutoNum type="arabicPeriod" startAt="4"/>
            </a:pPr>
            <a:r>
              <a:rPr lang="en-US" sz="2000">
                <a:latin typeface="Gill Sans MT" pitchFamily="34" charset="0"/>
              </a:rPr>
              <a:t>Clear guidelines about how the privacy of participants will be respected and protected during and after the research. Though this should be included for any research with human participants, the researcher may have to face more challenges when studying participants that are under someone else’s care (like children, the elderly, and/or handicapped) or are institutionalized (prisoners)</a:t>
            </a:r>
          </a:p>
          <a:p>
            <a:pPr marL="533400" indent="-533400">
              <a:buFont typeface="Wingdings" pitchFamily="2" charset="2"/>
              <a:buAutoNum type="arabicPeriod" startAt="4"/>
            </a:pPr>
            <a:r>
              <a:rPr lang="en-US" sz="2000">
                <a:latin typeface="Gill Sans MT" pitchFamily="34" charset="0"/>
              </a:rPr>
              <a:t>If needed, the researcher needs to explain the use of an untreated control group, and its ethical consequences.</a:t>
            </a:r>
          </a:p>
        </p:txBody>
      </p:sp>
    </p:spTree>
  </p:cSld>
  <p:clrMapOvr>
    <a:masterClrMapping/>
  </p:clrMapOvr>
</p:sld>
</file>

<file path=ppt/theme/theme1.xml><?xml version="1.0" encoding="utf-8"?>
<a:theme xmlns:a="http://schemas.openxmlformats.org/drawingml/2006/main" name="Shimmer">
  <a:themeElements>
    <a:clrScheme name="Shimmer 2">
      <a:dk1>
        <a:srgbClr val="000099"/>
      </a:dk1>
      <a:lt1>
        <a:srgbClr val="FFFFFF"/>
      </a:lt1>
      <a:dk2>
        <a:srgbClr val="000066"/>
      </a:dk2>
      <a:lt2>
        <a:srgbClr val="EAEAEA"/>
      </a:lt2>
      <a:accent1>
        <a:srgbClr val="66CCFF"/>
      </a:accent1>
      <a:accent2>
        <a:srgbClr val="0066FF"/>
      </a:accent2>
      <a:accent3>
        <a:srgbClr val="AAAAB8"/>
      </a:accent3>
      <a:accent4>
        <a:srgbClr val="DADADA"/>
      </a:accent4>
      <a:accent5>
        <a:srgbClr val="B8E2FF"/>
      </a:accent5>
      <a:accent6>
        <a:srgbClr val="005CE7"/>
      </a:accent6>
      <a:hlink>
        <a:srgbClr val="FFFFCC"/>
      </a:hlink>
      <a:folHlink>
        <a:srgbClr val="99CC00"/>
      </a:folHlink>
    </a:clrScheme>
    <a:fontScheme name="Shimmer">
      <a:majorFont>
        <a:latin typeface="Tahoma"/>
        <a:ea typeface=""/>
        <a:cs typeface="Arial"/>
      </a:majorFont>
      <a:minorFont>
        <a:latin typeface="Tahoma"/>
        <a:ea typeface=""/>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Shimmer 1">
        <a:dk1>
          <a:srgbClr val="BD3737"/>
        </a:dk1>
        <a:lt1>
          <a:srgbClr val="FFFFFF"/>
        </a:lt1>
        <a:dk2>
          <a:srgbClr val="721E1E"/>
        </a:dk2>
        <a:lt2>
          <a:srgbClr val="FFCC00"/>
        </a:lt2>
        <a:accent1>
          <a:srgbClr val="FF6600"/>
        </a:accent1>
        <a:accent2>
          <a:srgbClr val="CC3300"/>
        </a:accent2>
        <a:accent3>
          <a:srgbClr val="BCABAB"/>
        </a:accent3>
        <a:accent4>
          <a:srgbClr val="DADADA"/>
        </a:accent4>
        <a:accent5>
          <a:srgbClr val="FFB8AA"/>
        </a:accent5>
        <a:accent6>
          <a:srgbClr val="B92D00"/>
        </a:accent6>
        <a:hlink>
          <a:srgbClr val="F7CC2F"/>
        </a:hlink>
        <a:folHlink>
          <a:srgbClr val="C7C6B1"/>
        </a:folHlink>
      </a:clrScheme>
      <a:clrMap bg1="dk2" tx1="lt1" bg2="dk1" tx2="lt2" accent1="accent1" accent2="accent2" accent3="accent3" accent4="accent4" accent5="accent5" accent6="accent6" hlink="hlink" folHlink="folHlink"/>
    </a:extraClrScheme>
    <a:extraClrScheme>
      <a:clrScheme name="Shimmer 2">
        <a:dk1>
          <a:srgbClr val="000099"/>
        </a:dk1>
        <a:lt1>
          <a:srgbClr val="FFFFFF"/>
        </a:lt1>
        <a:dk2>
          <a:srgbClr val="000066"/>
        </a:dk2>
        <a:lt2>
          <a:srgbClr val="EAEAEA"/>
        </a:lt2>
        <a:accent1>
          <a:srgbClr val="66CCFF"/>
        </a:accent1>
        <a:accent2>
          <a:srgbClr val="0066FF"/>
        </a:accent2>
        <a:accent3>
          <a:srgbClr val="AAAAB8"/>
        </a:accent3>
        <a:accent4>
          <a:srgbClr val="DADADA"/>
        </a:accent4>
        <a:accent5>
          <a:srgbClr val="B8E2FF"/>
        </a:accent5>
        <a:accent6>
          <a:srgbClr val="005CE7"/>
        </a:accent6>
        <a:hlink>
          <a:srgbClr val="FFFFCC"/>
        </a:hlink>
        <a:folHlink>
          <a:srgbClr val="99CC00"/>
        </a:folHlink>
      </a:clrScheme>
      <a:clrMap bg1="dk2" tx1="lt1" bg2="dk1" tx2="lt2" accent1="accent1" accent2="accent2" accent3="accent3" accent4="accent4" accent5="accent5" accent6="accent6" hlink="hlink" folHlink="folHlink"/>
    </a:extraClrScheme>
    <a:extraClrScheme>
      <a:clrScheme name="Shimmer 3">
        <a:dk1>
          <a:srgbClr val="6600CC"/>
        </a:dk1>
        <a:lt1>
          <a:srgbClr val="FFFFFF"/>
        </a:lt1>
        <a:dk2>
          <a:srgbClr val="4B0096"/>
        </a:dk2>
        <a:lt2>
          <a:srgbClr val="CDD7DF"/>
        </a:lt2>
        <a:accent1>
          <a:srgbClr val="9999FF"/>
        </a:accent1>
        <a:accent2>
          <a:srgbClr val="7850BA"/>
        </a:accent2>
        <a:accent3>
          <a:srgbClr val="B1AAC9"/>
        </a:accent3>
        <a:accent4>
          <a:srgbClr val="DADADA"/>
        </a:accent4>
        <a:accent5>
          <a:srgbClr val="CACAFF"/>
        </a:accent5>
        <a:accent6>
          <a:srgbClr val="6C48A8"/>
        </a:accent6>
        <a:hlink>
          <a:srgbClr val="00CCFF"/>
        </a:hlink>
        <a:folHlink>
          <a:srgbClr val="0796B3"/>
        </a:folHlink>
      </a:clrScheme>
      <a:clrMap bg1="dk2" tx1="lt1" bg2="dk1" tx2="lt2" accent1="accent1" accent2="accent2" accent3="accent3" accent4="accent4" accent5="accent5" accent6="accent6" hlink="hlink" folHlink="folHlink"/>
    </a:extraClrScheme>
    <a:extraClrScheme>
      <a:clrScheme name="Shimmer 4">
        <a:dk1>
          <a:srgbClr val="55863C"/>
        </a:dk1>
        <a:lt1>
          <a:srgbClr val="FFFFFF"/>
        </a:lt1>
        <a:dk2>
          <a:srgbClr val="375F2F"/>
        </a:dk2>
        <a:lt2>
          <a:srgbClr val="D1EFB3"/>
        </a:lt2>
        <a:accent1>
          <a:srgbClr val="00CC66"/>
        </a:accent1>
        <a:accent2>
          <a:srgbClr val="8EAC66"/>
        </a:accent2>
        <a:accent3>
          <a:srgbClr val="AEB6AD"/>
        </a:accent3>
        <a:accent4>
          <a:srgbClr val="DADADA"/>
        </a:accent4>
        <a:accent5>
          <a:srgbClr val="AAE2B8"/>
        </a:accent5>
        <a:accent6>
          <a:srgbClr val="809B5C"/>
        </a:accent6>
        <a:hlink>
          <a:srgbClr val="B4EF7F"/>
        </a:hlink>
        <a:folHlink>
          <a:srgbClr val="F8F6AC"/>
        </a:folHlink>
      </a:clrScheme>
      <a:clrMap bg1="dk2" tx1="lt1" bg2="dk1" tx2="lt2" accent1="accent1" accent2="accent2" accent3="accent3" accent4="accent4" accent5="accent5" accent6="accent6" hlink="hlink" folHlink="folHlink"/>
    </a:extraClrScheme>
    <a:extraClrScheme>
      <a:clrScheme name="Shimmer 5">
        <a:dk1>
          <a:srgbClr val="588073"/>
        </a:dk1>
        <a:lt1>
          <a:srgbClr val="FFFFFF"/>
        </a:lt1>
        <a:dk2>
          <a:srgbClr val="486768"/>
        </a:dk2>
        <a:lt2>
          <a:srgbClr val="DDDDDD"/>
        </a:lt2>
        <a:accent1>
          <a:srgbClr val="33CCCC"/>
        </a:accent1>
        <a:accent2>
          <a:srgbClr val="008871"/>
        </a:accent2>
        <a:accent3>
          <a:srgbClr val="B1B8B9"/>
        </a:accent3>
        <a:accent4>
          <a:srgbClr val="DADADA"/>
        </a:accent4>
        <a:accent5>
          <a:srgbClr val="ADE2E2"/>
        </a:accent5>
        <a:accent6>
          <a:srgbClr val="007B66"/>
        </a:accent6>
        <a:hlink>
          <a:srgbClr val="00CC99"/>
        </a:hlink>
        <a:folHlink>
          <a:srgbClr val="A8A8A8"/>
        </a:folHlink>
      </a:clrScheme>
      <a:clrMap bg1="dk2" tx1="lt1" bg2="dk1" tx2="lt2" accent1="accent1" accent2="accent2" accent3="accent3" accent4="accent4" accent5="accent5" accent6="accent6" hlink="hlink" folHlink="folHlink"/>
    </a:extraClrScheme>
    <a:extraClrScheme>
      <a:clrScheme name="Shimmer 6">
        <a:dk1>
          <a:srgbClr val="6B6C75"/>
        </a:dk1>
        <a:lt1>
          <a:srgbClr val="FFFFFF"/>
        </a:lt1>
        <a:dk2>
          <a:srgbClr val="575863"/>
        </a:dk2>
        <a:lt2>
          <a:srgbClr val="FFFFCC"/>
        </a:lt2>
        <a:accent1>
          <a:srgbClr val="677481"/>
        </a:accent1>
        <a:accent2>
          <a:srgbClr val="697E5E"/>
        </a:accent2>
        <a:accent3>
          <a:srgbClr val="B4B4B7"/>
        </a:accent3>
        <a:accent4>
          <a:srgbClr val="DADADA"/>
        </a:accent4>
        <a:accent5>
          <a:srgbClr val="B8BCC1"/>
        </a:accent5>
        <a:accent6>
          <a:srgbClr val="5E7254"/>
        </a:accent6>
        <a:hlink>
          <a:srgbClr val="E9E77F"/>
        </a:hlink>
        <a:folHlink>
          <a:srgbClr val="D3A44F"/>
        </a:folHlink>
      </a:clrScheme>
      <a:clrMap bg1="dk2" tx1="lt1" bg2="dk1" tx2="lt2" accent1="accent1" accent2="accent2" accent3="accent3" accent4="accent4" accent5="accent5" accent6="accent6" hlink="hlink" folHlink="folHlink"/>
    </a:extraClrScheme>
    <a:extraClrScheme>
      <a:clrScheme name="Shimmer 7">
        <a:dk1>
          <a:srgbClr val="000000"/>
        </a:dk1>
        <a:lt1>
          <a:srgbClr val="C4D6BE"/>
        </a:lt1>
        <a:dk2>
          <a:srgbClr val="339966"/>
        </a:dk2>
        <a:lt2>
          <a:srgbClr val="EFFBF0"/>
        </a:lt2>
        <a:accent1>
          <a:srgbClr val="DDDDDD"/>
        </a:accent1>
        <a:accent2>
          <a:srgbClr val="CCFF99"/>
        </a:accent2>
        <a:accent3>
          <a:srgbClr val="DEE8DB"/>
        </a:accent3>
        <a:accent4>
          <a:srgbClr val="000000"/>
        </a:accent4>
        <a:accent5>
          <a:srgbClr val="EBEBEB"/>
        </a:accent5>
        <a:accent6>
          <a:srgbClr val="B9E78A"/>
        </a:accent6>
        <a:hlink>
          <a:srgbClr val="009900"/>
        </a:hlink>
        <a:folHlink>
          <a:srgbClr val="336600"/>
        </a:folHlink>
      </a:clrScheme>
      <a:clrMap bg1="lt1" tx1="dk1" bg2="lt2" tx2="dk2" accent1="accent1" accent2="accent2" accent3="accent3" accent4="accent4" accent5="accent5" accent6="accent6" hlink="hlink" folHlink="folHlink"/>
    </a:extraClrScheme>
    <a:extraClrScheme>
      <a:clrScheme name="Shimmer 8">
        <a:dk1>
          <a:srgbClr val="000000"/>
        </a:dk1>
        <a:lt1>
          <a:srgbClr val="D6DAE4"/>
        </a:lt1>
        <a:dk2>
          <a:srgbClr val="000099"/>
        </a:dk2>
        <a:lt2>
          <a:srgbClr val="FFFFFF"/>
        </a:lt2>
        <a:accent1>
          <a:srgbClr val="BFDEE3"/>
        </a:accent1>
        <a:accent2>
          <a:srgbClr val="C0C0C0"/>
        </a:accent2>
        <a:accent3>
          <a:srgbClr val="E8EAEF"/>
        </a:accent3>
        <a:accent4>
          <a:srgbClr val="000000"/>
        </a:accent4>
        <a:accent5>
          <a:srgbClr val="DCECEF"/>
        </a:accent5>
        <a:accent6>
          <a:srgbClr val="AEAEAE"/>
        </a:accent6>
        <a:hlink>
          <a:srgbClr val="3333CC"/>
        </a:hlink>
        <a:folHlink>
          <a:srgbClr val="5E93C9"/>
        </a:folHlink>
      </a:clrScheme>
      <a:clrMap bg1="lt1" tx1="dk1" bg2="lt2" tx2="dk2" accent1="accent1" accent2="accent2" accent3="accent3" accent4="accent4" accent5="accent5" accent6="accent6" hlink="hlink" folHlink="folHlink"/>
    </a:extraClrScheme>
    <a:extraClrScheme>
      <a:clrScheme name="Shimmer 9">
        <a:dk1>
          <a:srgbClr val="4A2500"/>
        </a:dk1>
        <a:lt1>
          <a:srgbClr val="C2C0BA"/>
        </a:lt1>
        <a:dk2>
          <a:srgbClr val="788569"/>
        </a:dk2>
        <a:lt2>
          <a:srgbClr val="F4F4EC"/>
        </a:lt2>
        <a:accent1>
          <a:srgbClr val="E1DFC1"/>
        </a:accent1>
        <a:accent2>
          <a:srgbClr val="A5A7AF"/>
        </a:accent2>
        <a:accent3>
          <a:srgbClr val="DDDCD9"/>
        </a:accent3>
        <a:accent4>
          <a:srgbClr val="3E1E00"/>
        </a:accent4>
        <a:accent5>
          <a:srgbClr val="EEECDD"/>
        </a:accent5>
        <a:accent6>
          <a:srgbClr val="95979E"/>
        </a:accent6>
        <a:hlink>
          <a:srgbClr val="9C9800"/>
        </a:hlink>
        <a:folHlink>
          <a:srgbClr val="666633"/>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Shimmer</Template>
  <TotalTime>298</TotalTime>
  <Words>1106</Words>
  <Application>Microsoft Office PowerPoint</Application>
  <PresentationFormat>On-screen Show (4:3)</PresentationFormat>
  <Paragraphs>59</Paragraphs>
  <Slides>10</Slides>
  <Notes>0</Notes>
  <HiddenSlides>0</HiddenSlides>
  <MMClips>0</MMClips>
  <ScaleCrop>false</ScaleCrop>
  <HeadingPairs>
    <vt:vector size="6" baseType="variant">
      <vt:variant>
        <vt:lpstr>Fonts Used</vt:lpstr>
      </vt:variant>
      <vt:variant>
        <vt:i4>6</vt:i4>
      </vt:variant>
      <vt:variant>
        <vt:lpstr>Design Template</vt:lpstr>
      </vt:variant>
      <vt:variant>
        <vt:i4>1</vt:i4>
      </vt:variant>
      <vt:variant>
        <vt:lpstr>Slide Titles</vt:lpstr>
      </vt:variant>
      <vt:variant>
        <vt:i4>10</vt:i4>
      </vt:variant>
    </vt:vector>
  </HeadingPairs>
  <TitlesOfParts>
    <vt:vector size="17" baseType="lpstr">
      <vt:lpstr>Arial</vt:lpstr>
      <vt:lpstr>Tahoma</vt:lpstr>
      <vt:lpstr>Times New Roman</vt:lpstr>
      <vt:lpstr>Wingdings</vt:lpstr>
      <vt:lpstr>Calibri</vt:lpstr>
      <vt:lpstr>Gill Sans MT</vt:lpstr>
      <vt:lpstr>Shimmer</vt:lpstr>
      <vt:lpstr>What must be considered when using vulnerable populations for sexuality research? </vt:lpstr>
      <vt:lpstr>What must be considered when using vulnerable populations for sexuality research? (Cont)</vt:lpstr>
      <vt:lpstr>What challenges does it represent for research around sexuality related research?</vt:lpstr>
      <vt:lpstr>Challenges for research: Consent</vt:lpstr>
      <vt:lpstr>Challenges for research: Privacy</vt:lpstr>
      <vt:lpstr>Challenges for research: Confidentiality</vt:lpstr>
      <vt:lpstr>Vulnerable Populations:   How does the topic affect research proposals?</vt:lpstr>
      <vt:lpstr>Vulnerable Populations:   How does the topic affect research proposals? (Cont)</vt:lpstr>
      <vt:lpstr>Vulnerable Populations:   How does the topic affect research proposals? (Cont)</vt:lpstr>
      <vt:lpstr>Example of unethical research made with vulnerable populations</vt:lpstr>
    </vt:vector>
  </TitlesOfParts>
  <Company>WYNIT, Inc.</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What Challenges does it represent for research around sexuality related research?</dc:title>
  <dc:creator>Administrator</dc:creator>
  <cp:lastModifiedBy>Auzcena</cp:lastModifiedBy>
  <cp:revision>6</cp:revision>
  <dcterms:created xsi:type="dcterms:W3CDTF">2011-09-29T23:46:07Z</dcterms:created>
  <dcterms:modified xsi:type="dcterms:W3CDTF">2011-09-30T18:54:39Z</dcterms:modified>
</cp:coreProperties>
</file>